
<file path=[Content_Types].xml><?xml version="1.0" encoding="utf-8"?>
<Types xmlns="http://schemas.openxmlformats.org/package/2006/content-types">
  <Default ContentType="application/x-fontdata" Extension="fntdata"/>
  <Default ContentType="image/jpeg" Extension="jpeg"/>
  <Default ContentType="video/mp4" Extension="mp4"/>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Trebuchet MS" charset="1" panose="020B0603020202020204"/>
      <p:regular r:id="rId19"/>
    </p:embeddedFont>
    <p:embeddedFont>
      <p:font typeface="Times New Roman" charset="1" panose="02030502070405020303"/>
      <p:regular r:id="rId20"/>
    </p:embeddedFont>
    <p:embeddedFont>
      <p:font typeface="Arial Bold" charset="1" panose="020B0802020202020204"/>
      <p:regular r:id="rId21"/>
    </p:embeddedFont>
    <p:embeddedFont>
      <p:font typeface="Arimo Bold" charset="1" panose="020B0704020202020204"/>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Wvmn_JM8.mp4>
</file>

<file path=ppt/media/image1.jpeg>
</file>

<file path=ppt/media/image2.jpeg>
</file>

<file path=ppt/media/image3.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VAGWvmn_JM8.mp4" Type="http://schemas.openxmlformats.org/officeDocument/2006/relationships/video"/><Relationship Id="rId4" Target="../media/VAGWvmn_JM8.mp4" Type="http://schemas.microsoft.com/office/2007/relationships/media"/></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grpSp>
        <p:nvGrpSpPr>
          <p:cNvPr name="Group 20" id="20"/>
          <p:cNvGrpSpPr/>
          <p:nvPr/>
        </p:nvGrpSpPr>
        <p:grpSpPr>
          <a:xfrm rot="0">
            <a:off x="0" y="-11793"/>
            <a:ext cx="1295400" cy="8547100"/>
            <a:chOff x="0" y="0"/>
            <a:chExt cx="1727200" cy="11396134"/>
          </a:xfrm>
        </p:grpSpPr>
        <p:sp>
          <p:nvSpPr>
            <p:cNvPr name="Freeform 21" id="21"/>
            <p:cNvSpPr/>
            <p:nvPr/>
          </p:nvSpPr>
          <p:spPr>
            <a:xfrm flipH="false" flipV="false" rot="0">
              <a:off x="0" y="0"/>
              <a:ext cx="1727200" cy="11396091"/>
            </a:xfrm>
            <a:custGeom>
              <a:avLst/>
              <a:gdLst/>
              <a:ahLst/>
              <a:cxnLst/>
              <a:rect r="r" b="b" t="t" l="l"/>
              <a:pathLst>
                <a:path h="11396091" w="1727200">
                  <a:moveTo>
                    <a:pt x="0" y="16891"/>
                  </a:moveTo>
                  <a:lnTo>
                    <a:pt x="1727200" y="0"/>
                  </a:lnTo>
                  <a:lnTo>
                    <a:pt x="1727200" y="33909"/>
                  </a:lnTo>
                  <a:lnTo>
                    <a:pt x="0" y="11396091"/>
                  </a:lnTo>
                  <a:lnTo>
                    <a:pt x="0" y="16891"/>
                  </a:lnTo>
                  <a:close/>
                </a:path>
              </a:pathLst>
            </a:custGeom>
            <a:solidFill>
              <a:srgbClr val="5FCBEF">
                <a:alpha val="69804"/>
              </a:srgbClr>
            </a:solidFill>
          </p:spPr>
        </p:sp>
      </p:grpSp>
      <p:sp>
        <p:nvSpPr>
          <p:cNvPr name="AutoShape 22" id="2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23" id="2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24" id="24"/>
          <p:cNvGrpSpPr/>
          <p:nvPr/>
        </p:nvGrpSpPr>
        <p:grpSpPr>
          <a:xfrm rot="0">
            <a:off x="13772214" y="-12700"/>
            <a:ext cx="4511024" cy="10299701"/>
            <a:chOff x="0" y="0"/>
            <a:chExt cx="6014698" cy="13732934"/>
          </a:xfrm>
        </p:grpSpPr>
        <p:sp>
          <p:nvSpPr>
            <p:cNvPr name="Freeform 25" id="2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26" id="26"/>
          <p:cNvGrpSpPr/>
          <p:nvPr/>
        </p:nvGrpSpPr>
        <p:grpSpPr>
          <a:xfrm rot="0">
            <a:off x="14405163" y="-12700"/>
            <a:ext cx="3882837" cy="10299701"/>
            <a:chOff x="0" y="0"/>
            <a:chExt cx="5177116" cy="13732934"/>
          </a:xfrm>
        </p:grpSpPr>
        <p:sp>
          <p:nvSpPr>
            <p:cNvPr name="Freeform 27" id="2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28" id="28"/>
          <p:cNvGrpSpPr/>
          <p:nvPr/>
        </p:nvGrpSpPr>
        <p:grpSpPr>
          <a:xfrm rot="0">
            <a:off x="13398499" y="4572000"/>
            <a:ext cx="4889501" cy="5715000"/>
            <a:chOff x="0" y="0"/>
            <a:chExt cx="6519334" cy="7620000"/>
          </a:xfrm>
        </p:grpSpPr>
        <p:sp>
          <p:nvSpPr>
            <p:cNvPr name="Freeform 29" id="2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30" id="30"/>
          <p:cNvGrpSpPr/>
          <p:nvPr/>
        </p:nvGrpSpPr>
        <p:grpSpPr>
          <a:xfrm rot="0">
            <a:off x="14001750" y="-12700"/>
            <a:ext cx="4281489" cy="10299701"/>
            <a:chOff x="0" y="0"/>
            <a:chExt cx="5708652" cy="13732934"/>
          </a:xfrm>
        </p:grpSpPr>
        <p:sp>
          <p:nvSpPr>
            <p:cNvPr name="Freeform 31" id="3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32" id="32"/>
          <p:cNvGrpSpPr/>
          <p:nvPr/>
        </p:nvGrpSpPr>
        <p:grpSpPr>
          <a:xfrm rot="0">
            <a:off x="16348095" y="-12700"/>
            <a:ext cx="1935141" cy="10299701"/>
            <a:chOff x="0" y="0"/>
            <a:chExt cx="2580188" cy="13732934"/>
          </a:xfrm>
        </p:grpSpPr>
        <p:sp>
          <p:nvSpPr>
            <p:cNvPr name="Freeform 33" id="3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34" id="34"/>
          <p:cNvGrpSpPr/>
          <p:nvPr/>
        </p:nvGrpSpPr>
        <p:grpSpPr>
          <a:xfrm rot="0">
            <a:off x="16408499" y="-12700"/>
            <a:ext cx="1874737" cy="10299701"/>
            <a:chOff x="0" y="0"/>
            <a:chExt cx="2499650" cy="13732934"/>
          </a:xfrm>
        </p:grpSpPr>
        <p:sp>
          <p:nvSpPr>
            <p:cNvPr name="Freeform 35" id="3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36" id="36"/>
          <p:cNvGrpSpPr/>
          <p:nvPr/>
        </p:nvGrpSpPr>
        <p:grpSpPr>
          <a:xfrm rot="0">
            <a:off x="15557499" y="5384800"/>
            <a:ext cx="2725738" cy="4902200"/>
            <a:chOff x="0" y="0"/>
            <a:chExt cx="3634318" cy="6536266"/>
          </a:xfrm>
        </p:grpSpPr>
        <p:sp>
          <p:nvSpPr>
            <p:cNvPr name="Freeform 37" id="3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sp>
        <p:nvSpPr>
          <p:cNvPr name="TextBox 38" id="38"/>
          <p:cNvSpPr txBox="true"/>
          <p:nvPr/>
        </p:nvSpPr>
        <p:spPr>
          <a:xfrm rot="0">
            <a:off x="1477948" y="1571378"/>
            <a:ext cx="13508271" cy="4406016"/>
          </a:xfrm>
          <a:prstGeom prst="rect">
            <a:avLst/>
          </a:prstGeom>
        </p:spPr>
        <p:txBody>
          <a:bodyPr anchor="t" rtlCol="false" tIns="0" lIns="0" bIns="0" rIns="0">
            <a:spAutoFit/>
          </a:bodyPr>
          <a:lstStyle/>
          <a:p>
            <a:pPr algn="ctr">
              <a:lnSpc>
                <a:spcPts val="7128"/>
              </a:lnSpc>
            </a:pPr>
          </a:p>
          <a:p>
            <a:pPr algn="ctr">
              <a:lnSpc>
                <a:spcPts val="7128"/>
              </a:lnSpc>
            </a:pPr>
          </a:p>
          <a:p>
            <a:pPr algn="ctr">
              <a:lnSpc>
                <a:spcPts val="7128"/>
              </a:lnSpc>
            </a:pPr>
          </a:p>
          <a:p>
            <a:pPr algn="ctr">
              <a:lnSpc>
                <a:spcPts val="7128"/>
              </a:lnSpc>
            </a:pPr>
          </a:p>
          <a:p>
            <a:pPr algn="ctr">
              <a:lnSpc>
                <a:spcPts val="7128"/>
              </a:lnSpc>
            </a:pPr>
            <a:r>
              <a:rPr lang="en-US" sz="5940">
                <a:solidFill>
                  <a:srgbClr val="5FCBEF"/>
                </a:solidFill>
                <a:latin typeface="Trebuchet MS"/>
                <a:ea typeface="Trebuchet MS"/>
                <a:cs typeface="Trebuchet MS"/>
                <a:sym typeface="Trebuchet MS"/>
              </a:rPr>
              <a:t>A Demonstration of Text Input and Validation With Android Compose </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TextBox 20" id="20"/>
          <p:cNvSpPr txBox="true"/>
          <p:nvPr/>
        </p:nvSpPr>
        <p:spPr>
          <a:xfrm rot="0">
            <a:off x="91440" y="304627"/>
            <a:ext cx="8961120" cy="6704557"/>
          </a:xfrm>
          <a:prstGeom prst="rect">
            <a:avLst/>
          </a:prstGeom>
        </p:spPr>
        <p:txBody>
          <a:bodyPr anchor="t" rtlCol="false" tIns="0" lIns="0" bIns="0" rIns="0">
            <a:spAutoFit/>
          </a:bodyPr>
          <a:lstStyle/>
          <a:p>
            <a:pPr algn="l">
              <a:lnSpc>
                <a:spcPts val="3240"/>
              </a:lnSpc>
            </a:pPr>
            <a:r>
              <a:rPr lang="en-US" sz="2700">
                <a:solidFill>
                  <a:srgbClr val="000000"/>
                </a:solidFill>
                <a:latin typeface="Trebuchet MS"/>
                <a:ea typeface="Trebuchet MS"/>
                <a:cs typeface="Trebuchet MS"/>
                <a:sym typeface="Trebuchet MS"/>
              </a:rPr>
              <a:t>{</a:t>
            </a:r>
          </a:p>
          <a:p>
            <a:pPr algn="l">
              <a:lnSpc>
                <a:spcPts val="3240"/>
              </a:lnSpc>
            </a:pPr>
            <a:r>
              <a:rPr lang="en-US" sz="2700">
                <a:solidFill>
                  <a:srgbClr val="000000"/>
                </a:solidFill>
                <a:latin typeface="Trebuchet MS"/>
                <a:ea typeface="Trebuchet MS"/>
                <a:cs typeface="Trebuchet MS"/>
                <a:sym typeface="Trebuchet MS"/>
              </a:rPr>
              <a:t>                RadioButton(</a:t>
            </a:r>
          </a:p>
          <a:p>
            <a:pPr algn="l">
              <a:lnSpc>
                <a:spcPts val="3240"/>
              </a:lnSpc>
            </a:pPr>
            <a:r>
              <a:rPr lang="en-US" sz="2700">
                <a:solidFill>
                  <a:srgbClr val="000000"/>
                </a:solidFill>
                <a:latin typeface="Trebuchet MS"/>
                <a:ea typeface="Trebuchet MS"/>
                <a:cs typeface="Trebuchet MS"/>
                <a:sym typeface="Trebuchet MS"/>
              </a:rPr>
              <a:t>                    selected = option == selectedOption,</a:t>
            </a:r>
          </a:p>
          <a:p>
            <a:pPr algn="l">
              <a:lnSpc>
                <a:spcPts val="3240"/>
              </a:lnSpc>
            </a:pPr>
            <a:r>
              <a:rPr lang="en-US" sz="2700">
                <a:solidFill>
                  <a:srgbClr val="000000"/>
                </a:solidFill>
                <a:latin typeface="Trebuchet MS"/>
                <a:ea typeface="Trebuchet MS"/>
                <a:cs typeface="Trebuchet MS"/>
                <a:sym typeface="Trebuchet MS"/>
              </a:rPr>
              <a:t>                    onClick = { onSelectedChange(option)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Text(</a:t>
            </a:r>
          </a:p>
          <a:p>
            <a:pPr algn="l">
              <a:lnSpc>
                <a:spcPts val="3240"/>
              </a:lnSpc>
            </a:pPr>
            <a:r>
              <a:rPr lang="en-US" sz="2700">
                <a:solidFill>
                  <a:srgbClr val="000000"/>
                </a:solidFill>
                <a:latin typeface="Trebuchet MS"/>
                <a:ea typeface="Trebuchet MS"/>
                <a:cs typeface="Trebuchet MS"/>
                <a:sym typeface="Trebuchet MS"/>
              </a:rPr>
              <a:t>                    text = option,</a:t>
            </a:r>
          </a:p>
          <a:p>
            <a:pPr algn="l">
              <a:lnSpc>
                <a:spcPts val="3240"/>
              </a:lnSpc>
            </a:pPr>
            <a:r>
              <a:rPr lang="en-US" sz="2700">
                <a:solidFill>
                  <a:srgbClr val="000000"/>
                </a:solidFill>
                <a:latin typeface="Trebuchet MS"/>
                <a:ea typeface="Trebuchet MS"/>
                <a:cs typeface="Trebuchet MS"/>
                <a:sym typeface="Trebuchet MS"/>
              </a:rPr>
              <a:t>                    style = MaterialTheme.typography.body1.merge(),</a:t>
            </a:r>
          </a:p>
          <a:p>
            <a:pPr algn="l">
              <a:lnSpc>
                <a:spcPts val="3240"/>
              </a:lnSpc>
            </a:pPr>
            <a:r>
              <a:rPr lang="en-US" sz="2700">
                <a:solidFill>
                  <a:srgbClr val="000000"/>
                </a:solidFill>
                <a:latin typeface="Trebuchet MS"/>
                <a:ea typeface="Trebuchet MS"/>
                <a:cs typeface="Trebuchet MS"/>
                <a:sym typeface="Trebuchet MS"/>
              </a:rPr>
              <a:t>                    modifier = Modifier.padding(top = 10.dp),</a:t>
            </a:r>
          </a:p>
          <a:p>
            <a:pPr algn="l">
              <a:lnSpc>
                <a:spcPts val="3240"/>
              </a:lnSpc>
            </a:pPr>
            <a:r>
              <a:rPr lang="en-US" sz="2700">
                <a:solidFill>
                  <a:srgbClr val="000000"/>
                </a:solidFill>
                <a:latin typeface="Trebuchet MS"/>
                <a:ea typeface="Trebuchet MS"/>
                <a:cs typeface="Trebuchet MS"/>
                <a:sym typeface="Trebuchet MS"/>
              </a:rPr>
              <a:t>                    fontSize = 17.sp</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Freeform 20" id="20"/>
          <p:cNvSpPr/>
          <p:nvPr/>
        </p:nvSpPr>
        <p:spPr>
          <a:xfrm flipH="false" flipV="false" rot="0">
            <a:off x="6780082" y="-116001"/>
            <a:ext cx="4727836" cy="10506302"/>
          </a:xfrm>
          <a:custGeom>
            <a:avLst/>
            <a:gdLst/>
            <a:ahLst/>
            <a:cxnLst/>
            <a:rect r="r" b="b" t="t" l="l"/>
            <a:pathLst>
              <a:path h="10506302" w="4727836">
                <a:moveTo>
                  <a:pt x="0" y="0"/>
                </a:moveTo>
                <a:lnTo>
                  <a:pt x="4727836" y="0"/>
                </a:lnTo>
                <a:lnTo>
                  <a:pt x="4727836" y="10506302"/>
                </a:lnTo>
                <a:lnTo>
                  <a:pt x="0" y="10506302"/>
                </a:lnTo>
                <a:lnTo>
                  <a:pt x="0" y="0"/>
                </a:lnTo>
                <a:close/>
              </a:path>
            </a:pathLst>
          </a:custGeom>
          <a:blipFill>
            <a:blip r:embed="rId2"/>
            <a:stretch>
              <a:fillRect l="0" t="0" r="0" b="0"/>
            </a:stretch>
          </a:blipFill>
        </p:spPr>
      </p:sp>
      <p:sp>
        <p:nvSpPr>
          <p:cNvPr name="TextBox 21" id="21"/>
          <p:cNvSpPr txBox="true"/>
          <p:nvPr/>
        </p:nvSpPr>
        <p:spPr>
          <a:xfrm rot="0">
            <a:off x="605790" y="645795"/>
            <a:ext cx="1350616" cy="472083"/>
          </a:xfrm>
          <a:prstGeom prst="rect">
            <a:avLst/>
          </a:prstGeom>
        </p:spPr>
        <p:txBody>
          <a:bodyPr anchor="t" rtlCol="false" tIns="0" lIns="0" bIns="0" rIns="0">
            <a:spAutoFit/>
          </a:bodyPr>
          <a:lstStyle/>
          <a:p>
            <a:pPr algn="l">
              <a:lnSpc>
                <a:spcPts val="3240"/>
              </a:lnSpc>
            </a:pPr>
            <a:r>
              <a:rPr lang="en-US" sz="2700" u="sng">
                <a:solidFill>
                  <a:srgbClr val="000000"/>
                </a:solidFill>
                <a:latin typeface="Trebuchet MS"/>
                <a:ea typeface="Trebuchet MS"/>
                <a:cs typeface="Trebuchet MS"/>
                <a:sym typeface="Trebuchet MS"/>
              </a:rPr>
              <a:t>OUTPUT: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Freeform 20" id="20"/>
          <p:cNvSpPr/>
          <p:nvPr/>
        </p:nvSpPr>
        <p:spPr>
          <a:xfrm flipH="false" flipV="false" rot="0">
            <a:off x="6857536" y="56119"/>
            <a:ext cx="4572928" cy="10162062"/>
          </a:xfrm>
          <a:custGeom>
            <a:avLst/>
            <a:gdLst/>
            <a:ahLst/>
            <a:cxnLst/>
            <a:rect r="r" b="b" t="t" l="l"/>
            <a:pathLst>
              <a:path h="10162062" w="4572928">
                <a:moveTo>
                  <a:pt x="0" y="0"/>
                </a:moveTo>
                <a:lnTo>
                  <a:pt x="4572928" y="0"/>
                </a:lnTo>
                <a:lnTo>
                  <a:pt x="4572928" y="10162062"/>
                </a:lnTo>
                <a:lnTo>
                  <a:pt x="0" y="10162062"/>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pic>
        <p:nvPicPr>
          <p:cNvPr name="Picture 20" id="20">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6828889" y="-12700"/>
            <a:ext cx="4630222" cy="10289381"/>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0"/>
                </p:tgtEl>
              </p:cMediaNode>
            </p:video>
          </p:childTnLst>
        </p:cTn>
      </p:par>
    </p:tnLst>
  </p:timing>
</p:sld>
</file>

<file path=ppt/slides/slide2.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TextBox 20" id="20"/>
          <p:cNvSpPr txBox="true"/>
          <p:nvPr/>
        </p:nvSpPr>
        <p:spPr>
          <a:xfrm rot="0">
            <a:off x="1032898" y="134757"/>
            <a:ext cx="12712122" cy="1191123"/>
          </a:xfrm>
          <a:prstGeom prst="rect">
            <a:avLst/>
          </a:prstGeom>
        </p:spPr>
        <p:txBody>
          <a:bodyPr anchor="t" rtlCol="false" tIns="0" lIns="0" bIns="0" rIns="0">
            <a:spAutoFit/>
          </a:bodyPr>
          <a:lstStyle/>
          <a:p>
            <a:pPr algn="l">
              <a:lnSpc>
                <a:spcPts val="6480"/>
              </a:lnSpc>
            </a:pPr>
            <a:r>
              <a:rPr lang="en-US" sz="5400">
                <a:solidFill>
                  <a:srgbClr val="5FCBEF"/>
                </a:solidFill>
                <a:latin typeface="Times New Roman"/>
                <a:ea typeface="Times New Roman"/>
                <a:cs typeface="Times New Roman"/>
                <a:sym typeface="Times New Roman"/>
              </a:rPr>
              <a:t>                      DESCRIPTION</a:t>
            </a:r>
          </a:p>
        </p:txBody>
      </p:sp>
      <p:sp>
        <p:nvSpPr>
          <p:cNvPr name="TextBox 21" id="21"/>
          <p:cNvSpPr txBox="true"/>
          <p:nvPr/>
        </p:nvSpPr>
        <p:spPr>
          <a:xfrm rot="0">
            <a:off x="911418" y="1417320"/>
            <a:ext cx="13056042" cy="8242520"/>
          </a:xfrm>
          <a:prstGeom prst="rect">
            <a:avLst/>
          </a:prstGeom>
        </p:spPr>
        <p:txBody>
          <a:bodyPr anchor="t" rtlCol="false" tIns="0" lIns="0" bIns="0" rIns="0">
            <a:spAutoFit/>
          </a:bodyPr>
          <a:lstStyle/>
          <a:p>
            <a:pPr algn="l">
              <a:lnSpc>
                <a:spcPts val="2394"/>
              </a:lnSpc>
            </a:pP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Jetpack Compose, Android's modern UI toolkit, makes creating and managing text input and validation intuitive and efficient. By leveraging its declarative approach, developers can design dynamic and responsive forms with minimal code. Here's an overview:</a:t>
            </a:r>
          </a:p>
          <a:p>
            <a:pPr algn="just" marL="361045" indent="-180523" lvl="1">
              <a:lnSpc>
                <a:spcPts val="2394"/>
              </a:lnSpc>
            </a:pP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1. Simplified Input Handling</a:t>
            </a: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   - Components like `TextField` and `OutlinedTextField` allow easy capture of user input.</a:t>
            </a: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   - 2. Dynamic Validation:</a:t>
            </a: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   - Validation logic, such as checking for empty fields or matching patterns (e.g., email format), can be directly integrated.</a:t>
            </a: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   - 3. Styling and Customization:</a:t>
            </a: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   - Customize text fields with themes, colors, shapes, and icons using `TextFieldDefaults`.</a:t>
            </a: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   - Add helper text, placeholder hints, and input constraints for better UX.</a:t>
            </a:r>
          </a:p>
          <a:p>
            <a:pPr algn="just" marL="361045" indent="-180523" lvl="1">
              <a:lnSpc>
                <a:spcPts val="2394"/>
              </a:lnSpc>
            </a:pPr>
          </a:p>
          <a:p>
            <a:pPr algn="just" marL="361045" indent="-180523" lvl="1">
              <a:lnSpc>
                <a:spcPts val="2394"/>
              </a:lnSpc>
              <a:buFont typeface="Arial"/>
              <a:buChar char="•"/>
            </a:pPr>
            <a:r>
              <a:rPr lang="en-US" b="true" sz="1995">
                <a:solidFill>
                  <a:srgbClr val="404040"/>
                </a:solidFill>
                <a:latin typeface="Arimo Bold"/>
                <a:ea typeface="Arimo Bold"/>
                <a:cs typeface="Arimo Bold"/>
                <a:sym typeface="Arimo Bold"/>
              </a:rPr>
              <a:t>Benefits:</a:t>
            </a: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 Real-Time Feedback: React to user input instantly with visual cues.</a:t>
            </a: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 Composable UI: Build reusable and modular input components.</a:t>
            </a: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 Modern Aesthetics: Create polished and consistent designs that adapt to Material Design guidelines.</a:t>
            </a:r>
          </a:p>
          <a:p>
            <a:pPr algn="just" marL="361045" indent="-180523" lvl="1">
              <a:lnSpc>
                <a:spcPts val="2394"/>
              </a:lnSpc>
            </a:pPr>
          </a:p>
          <a:p>
            <a:pPr algn="just" marL="361045" indent="-180523" lvl="1">
              <a:lnSpc>
                <a:spcPts val="2394"/>
              </a:lnSpc>
              <a:buFont typeface="Arial"/>
              <a:buChar char="•"/>
            </a:pPr>
            <a:r>
              <a:rPr lang="en-US" b="true" sz="1995">
                <a:solidFill>
                  <a:srgbClr val="404040"/>
                </a:solidFill>
                <a:latin typeface="Arial Bold"/>
                <a:ea typeface="Arial Bold"/>
                <a:cs typeface="Arial Bold"/>
                <a:sym typeface="Arial Bold"/>
              </a:rPr>
              <a:t>This demonstration shows how Jetpack Compose empowers developers to create robust, validated input forms effortlessly, enhancing both user experience and developer productivity.</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TextBox 20" id="20"/>
          <p:cNvSpPr txBox="true"/>
          <p:nvPr/>
        </p:nvSpPr>
        <p:spPr>
          <a:xfrm rot="0">
            <a:off x="358140" y="179070"/>
            <a:ext cx="4282345" cy="677258"/>
          </a:xfrm>
          <a:prstGeom prst="rect">
            <a:avLst/>
          </a:prstGeom>
        </p:spPr>
        <p:txBody>
          <a:bodyPr anchor="t" rtlCol="false" tIns="0" lIns="0" bIns="0" rIns="0">
            <a:spAutoFit/>
          </a:bodyPr>
          <a:lstStyle/>
          <a:p>
            <a:pPr algn="l">
              <a:lnSpc>
                <a:spcPts val="4320"/>
              </a:lnSpc>
            </a:pPr>
            <a:r>
              <a:rPr lang="en-US" sz="3600" u="sng">
                <a:solidFill>
                  <a:srgbClr val="000000"/>
                </a:solidFill>
                <a:latin typeface="Times New Roman"/>
                <a:ea typeface="Times New Roman"/>
                <a:cs typeface="Times New Roman"/>
                <a:sym typeface="Times New Roman"/>
              </a:rPr>
              <a:t>Main Activity.java:</a:t>
            </a:r>
          </a:p>
        </p:txBody>
      </p:sp>
      <p:sp>
        <p:nvSpPr>
          <p:cNvPr name="TextBox 21" id="21"/>
          <p:cNvSpPr txBox="true"/>
          <p:nvPr/>
        </p:nvSpPr>
        <p:spPr>
          <a:xfrm rot="0">
            <a:off x="799779" y="1356393"/>
            <a:ext cx="8961120" cy="8782050"/>
          </a:xfrm>
          <a:prstGeom prst="rect">
            <a:avLst/>
          </a:prstGeom>
        </p:spPr>
        <p:txBody>
          <a:bodyPr anchor="t" rtlCol="false" tIns="0" lIns="0" bIns="0" rIns="0">
            <a:spAutoFit/>
          </a:bodyPr>
          <a:lstStyle/>
          <a:p>
            <a:pPr algn="l">
              <a:lnSpc>
                <a:spcPts val="3240"/>
              </a:lnSpc>
            </a:pPr>
            <a:r>
              <a:rPr lang="en-US" sz="2700">
                <a:solidFill>
                  <a:srgbClr val="000000"/>
                </a:solidFill>
                <a:latin typeface="Trebuchet MS"/>
                <a:ea typeface="Trebuchet MS"/>
                <a:cs typeface="Trebuchet MS"/>
                <a:sym typeface="Trebuchet MS"/>
              </a:rPr>
              <a:t>package com.example.surveyapplication</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import android.content.Context</a:t>
            </a:r>
          </a:p>
          <a:p>
            <a:pPr algn="l">
              <a:lnSpc>
                <a:spcPts val="3240"/>
              </a:lnSpc>
            </a:pPr>
            <a:r>
              <a:rPr lang="en-US" sz="2700">
                <a:solidFill>
                  <a:srgbClr val="000000"/>
                </a:solidFill>
                <a:latin typeface="Trebuchet MS"/>
                <a:ea typeface="Trebuchet MS"/>
                <a:cs typeface="Trebuchet MS"/>
                <a:sym typeface="Trebuchet MS"/>
              </a:rPr>
              <a:t>import android.content.Intent</a:t>
            </a:r>
          </a:p>
          <a:p>
            <a:pPr algn="l">
              <a:lnSpc>
                <a:spcPts val="3240"/>
              </a:lnSpc>
            </a:pPr>
            <a:r>
              <a:rPr lang="en-US" sz="2700">
                <a:solidFill>
                  <a:srgbClr val="000000"/>
                </a:solidFill>
                <a:latin typeface="Trebuchet MS"/>
                <a:ea typeface="Trebuchet MS"/>
                <a:cs typeface="Trebuchet MS"/>
                <a:sym typeface="Trebuchet MS"/>
              </a:rPr>
              <a:t>import android.os.Bundle</a:t>
            </a:r>
          </a:p>
          <a:p>
            <a:pPr algn="l">
              <a:lnSpc>
                <a:spcPts val="3240"/>
              </a:lnSpc>
            </a:pPr>
            <a:r>
              <a:rPr lang="en-US" sz="2700">
                <a:solidFill>
                  <a:srgbClr val="000000"/>
                </a:solidFill>
                <a:latin typeface="Trebuchet MS"/>
                <a:ea typeface="Trebuchet MS"/>
                <a:cs typeface="Trebuchet MS"/>
                <a:sym typeface="Trebuchet MS"/>
              </a:rPr>
              <a:t>import androidx.activity.ComponentActivity</a:t>
            </a:r>
          </a:p>
          <a:p>
            <a:pPr algn="l">
              <a:lnSpc>
                <a:spcPts val="3240"/>
              </a:lnSpc>
            </a:pPr>
            <a:r>
              <a:rPr lang="en-US" sz="2700">
                <a:solidFill>
                  <a:srgbClr val="000000"/>
                </a:solidFill>
                <a:latin typeface="Trebuchet MS"/>
                <a:ea typeface="Trebuchet MS"/>
                <a:cs typeface="Trebuchet MS"/>
                <a:sym typeface="Trebuchet MS"/>
              </a:rPr>
              <a:t>import androidx.activity.compose.setContent</a:t>
            </a:r>
          </a:p>
          <a:p>
            <a:pPr algn="l">
              <a:lnSpc>
                <a:spcPts val="3240"/>
              </a:lnSpc>
            </a:pPr>
            <a:r>
              <a:rPr lang="en-US" sz="2700">
                <a:solidFill>
                  <a:srgbClr val="000000"/>
                </a:solidFill>
                <a:latin typeface="Trebuchet MS"/>
                <a:ea typeface="Trebuchet MS"/>
                <a:cs typeface="Trebuchet MS"/>
                <a:sym typeface="Trebuchet MS"/>
              </a:rPr>
              <a:t>import androidx.compose.foundation.Image</a:t>
            </a:r>
          </a:p>
          <a:p>
            <a:pPr algn="l">
              <a:lnSpc>
                <a:spcPts val="3240"/>
              </a:lnSpc>
            </a:pPr>
            <a:r>
              <a:rPr lang="en-US" sz="2700">
                <a:solidFill>
                  <a:srgbClr val="000000"/>
                </a:solidFill>
                <a:latin typeface="Trebuchet MS"/>
                <a:ea typeface="Trebuchet MS"/>
                <a:cs typeface="Trebuchet MS"/>
                <a:sym typeface="Trebuchet MS"/>
              </a:rPr>
              <a:t>import androidx.compose.foundation.layout.*</a:t>
            </a:r>
          </a:p>
          <a:p>
            <a:pPr algn="l">
              <a:lnSpc>
                <a:spcPts val="3240"/>
              </a:lnSpc>
            </a:pPr>
            <a:r>
              <a:rPr lang="en-US" sz="2700">
                <a:solidFill>
                  <a:srgbClr val="000000"/>
                </a:solidFill>
                <a:latin typeface="Trebuchet MS"/>
                <a:ea typeface="Trebuchet MS"/>
                <a:cs typeface="Trebuchet MS"/>
                <a:sym typeface="Trebuchet MS"/>
              </a:rPr>
              <a:t>import androidx.compose.material.*</a:t>
            </a:r>
          </a:p>
          <a:p>
            <a:pPr algn="l">
              <a:lnSpc>
                <a:spcPts val="3240"/>
              </a:lnSpc>
            </a:pPr>
            <a:r>
              <a:rPr lang="en-US" sz="2700">
                <a:solidFill>
                  <a:srgbClr val="000000"/>
                </a:solidFill>
                <a:latin typeface="Trebuchet MS"/>
                <a:ea typeface="Trebuchet MS"/>
                <a:cs typeface="Trebuchet MS"/>
                <a:sym typeface="Trebuchet MS"/>
              </a:rPr>
              <a:t>import androidx.compose.runtime.*</a:t>
            </a:r>
          </a:p>
          <a:p>
            <a:pPr algn="l">
              <a:lnSpc>
                <a:spcPts val="3240"/>
              </a:lnSpc>
            </a:pPr>
            <a:r>
              <a:rPr lang="en-US" sz="2700">
                <a:solidFill>
                  <a:srgbClr val="000000"/>
                </a:solidFill>
                <a:latin typeface="Trebuchet MS"/>
                <a:ea typeface="Trebuchet MS"/>
                <a:cs typeface="Trebuchet MS"/>
                <a:sym typeface="Trebuchet MS"/>
              </a:rPr>
              <a:t>import androidx.compose.ui.Alignment</a:t>
            </a:r>
          </a:p>
          <a:p>
            <a:pPr algn="l">
              <a:lnSpc>
                <a:spcPts val="3240"/>
              </a:lnSpc>
            </a:pPr>
            <a:r>
              <a:rPr lang="en-US" sz="2700">
                <a:solidFill>
                  <a:srgbClr val="000000"/>
                </a:solidFill>
                <a:latin typeface="Trebuchet MS"/>
                <a:ea typeface="Trebuchet MS"/>
                <a:cs typeface="Trebuchet MS"/>
                <a:sym typeface="Trebuchet MS"/>
              </a:rPr>
              <a:t>import androidx.compose.ui.Modifier</a:t>
            </a:r>
          </a:p>
          <a:p>
            <a:pPr algn="l">
              <a:lnSpc>
                <a:spcPts val="3240"/>
              </a:lnSpc>
            </a:pPr>
            <a:r>
              <a:rPr lang="en-US" sz="2700">
                <a:solidFill>
                  <a:srgbClr val="000000"/>
                </a:solidFill>
                <a:latin typeface="Trebuchet MS"/>
                <a:ea typeface="Trebuchet MS"/>
                <a:cs typeface="Trebuchet MS"/>
                <a:sym typeface="Trebuchet MS"/>
              </a:rPr>
              <a:t>import androidx.compose.ui.graphics.Color</a:t>
            </a:r>
          </a:p>
          <a:p>
            <a:pPr algn="l">
              <a:lnSpc>
                <a:spcPts val="3240"/>
              </a:lnSpc>
            </a:pPr>
            <a:r>
              <a:rPr lang="en-US" sz="2700">
                <a:solidFill>
                  <a:srgbClr val="000000"/>
                </a:solidFill>
                <a:latin typeface="Trebuchet MS"/>
                <a:ea typeface="Trebuchet MS"/>
                <a:cs typeface="Trebuchet MS"/>
                <a:sym typeface="Trebuchet MS"/>
              </a:rPr>
              <a:t>import androidx.compose.ui.layout.ContentScale</a:t>
            </a:r>
          </a:p>
          <a:p>
            <a:pPr algn="l">
              <a:lnSpc>
                <a:spcPts val="3240"/>
              </a:lnSpc>
            </a:pPr>
            <a:r>
              <a:rPr lang="en-US" sz="2700">
                <a:solidFill>
                  <a:srgbClr val="000000"/>
                </a:solidFill>
                <a:latin typeface="Trebuchet MS"/>
                <a:ea typeface="Trebuchet MS"/>
                <a:cs typeface="Trebuchet MS"/>
                <a:sym typeface="Trebuchet MS"/>
              </a:rPr>
              <a:t>import androidx.compose.ui.res.painterResource</a:t>
            </a:r>
          </a:p>
          <a:p>
            <a:pPr algn="l">
              <a:lnSpc>
                <a:spcPts val="3240"/>
              </a:lnSpc>
            </a:pPr>
            <a:r>
              <a:rPr lang="en-US" sz="2700">
                <a:solidFill>
                  <a:srgbClr val="000000"/>
                </a:solidFill>
                <a:latin typeface="Trebuchet MS"/>
                <a:ea typeface="Trebuchet MS"/>
                <a:cs typeface="Trebuchet MS"/>
                <a:sym typeface="Trebuchet MS"/>
              </a:rPr>
              <a:t>import androidx.compose.ui.text.style.TextAlign</a:t>
            </a:r>
          </a:p>
          <a:p>
            <a:pPr algn="l">
              <a:lnSpc>
                <a:spcPts val="3240"/>
              </a:lnSpc>
            </a:pPr>
            <a:r>
              <a:rPr lang="en-US" sz="2700">
                <a:solidFill>
                  <a:srgbClr val="000000"/>
                </a:solidFill>
                <a:latin typeface="Trebuchet MS"/>
                <a:ea typeface="Trebuchet MS"/>
                <a:cs typeface="Trebuchet MS"/>
                <a:sym typeface="Trebuchet MS"/>
              </a:rPr>
              <a:t>import androidx.compose.ui.tooling.preview.Preview</a:t>
            </a:r>
          </a:p>
          <a:p>
            <a:pPr algn="l">
              <a:lnSpc>
                <a:spcPts val="3240"/>
              </a:lnSpc>
            </a:pPr>
            <a:r>
              <a:rPr lang="en-US" sz="2700">
                <a:solidFill>
                  <a:srgbClr val="000000"/>
                </a:solidFill>
                <a:latin typeface="Trebuchet MS"/>
                <a:ea typeface="Trebuchet MS"/>
                <a:cs typeface="Trebuchet MS"/>
                <a:sym typeface="Trebuchet MS"/>
              </a:rPr>
              <a:t>import androidx.compose.ui.unit.dp</a:t>
            </a:r>
          </a:p>
          <a:p>
            <a:pPr algn="l">
              <a:lnSpc>
                <a:spcPts val="3240"/>
              </a:lnSpc>
            </a:pPr>
            <a:r>
              <a:rPr lang="en-US" sz="2700">
                <a:solidFill>
                  <a:srgbClr val="000000"/>
                </a:solidFill>
                <a:latin typeface="Trebuchet MS"/>
                <a:ea typeface="Trebuchet MS"/>
                <a:cs typeface="Trebuchet MS"/>
                <a:sym typeface="Trebuchet MS"/>
              </a:rPr>
              <a:t>import androidx.compose.ui.unit.sp</a:t>
            </a:r>
          </a:p>
          <a:p>
            <a:pPr algn="l">
              <a:lnSpc>
                <a:spcPts val="3240"/>
              </a:lnSpc>
            </a:pP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TextBox 20" id="20"/>
          <p:cNvSpPr txBox="true"/>
          <p:nvPr/>
        </p:nvSpPr>
        <p:spPr>
          <a:xfrm rot="0">
            <a:off x="378264" y="190743"/>
            <a:ext cx="13323570" cy="8782050"/>
          </a:xfrm>
          <a:prstGeom prst="rect">
            <a:avLst/>
          </a:prstGeom>
        </p:spPr>
        <p:txBody>
          <a:bodyPr anchor="t" rtlCol="false" tIns="0" lIns="0" bIns="0" rIns="0">
            <a:spAutoFit/>
          </a:bodyPr>
          <a:lstStyle/>
          <a:p>
            <a:pPr algn="l">
              <a:lnSpc>
                <a:spcPts val="3240"/>
              </a:lnSpc>
            </a:pPr>
            <a:r>
              <a:rPr lang="en-US" sz="2700">
                <a:solidFill>
                  <a:srgbClr val="000000"/>
                </a:solidFill>
                <a:latin typeface="Trebuchet MS"/>
                <a:ea typeface="Trebuchet MS"/>
                <a:cs typeface="Trebuchet MS"/>
                <a:sym typeface="Trebuchet MS"/>
              </a:rPr>
              <a:t>Import com.example.surveyapplication.ui.theme.SurveyApplicationTheme</a:t>
            </a:r>
          </a:p>
          <a:p>
            <a:pPr algn="l">
              <a:lnSpc>
                <a:spcPts val="3240"/>
              </a:lnSpc>
            </a:pPr>
            <a:r>
              <a:rPr lang="en-US" sz="2700">
                <a:solidFill>
                  <a:srgbClr val="000000"/>
                </a:solidFill>
                <a:latin typeface="Trebuchet MS"/>
                <a:ea typeface="Trebuchet MS"/>
                <a:cs typeface="Trebuchet MS"/>
                <a:sym typeface="Trebuchet MS"/>
              </a:rPr>
              <a:t>class MainActivity : ComponentActivity() {</a:t>
            </a:r>
          </a:p>
          <a:p>
            <a:pPr algn="l">
              <a:lnSpc>
                <a:spcPts val="3240"/>
              </a:lnSpc>
            </a:pPr>
            <a:r>
              <a:rPr lang="en-US" sz="2700">
                <a:solidFill>
                  <a:srgbClr val="000000"/>
                </a:solidFill>
                <a:latin typeface="Trebuchet MS"/>
                <a:ea typeface="Trebuchet MS"/>
                <a:cs typeface="Trebuchet MS"/>
                <a:sym typeface="Trebuchet MS"/>
              </a:rPr>
              <a:t>    private lateinit var databaseHelper: SurveyDatabaseHelper</a:t>
            </a:r>
          </a:p>
          <a:p>
            <a:pPr algn="l">
              <a:lnSpc>
                <a:spcPts val="3240"/>
              </a:lnSpc>
            </a:pPr>
            <a:r>
              <a:rPr lang="en-US" sz="2700">
                <a:solidFill>
                  <a:srgbClr val="000000"/>
                </a:solidFill>
                <a:latin typeface="Trebuchet MS"/>
                <a:ea typeface="Trebuchet MS"/>
                <a:cs typeface="Trebuchet MS"/>
                <a:sym typeface="Trebuchet MS"/>
              </a:rPr>
              <a:t>    override fun onCreate(savedInstanceState: Bundle?) {</a:t>
            </a:r>
          </a:p>
          <a:p>
            <a:pPr algn="l">
              <a:lnSpc>
                <a:spcPts val="3240"/>
              </a:lnSpc>
            </a:pPr>
            <a:r>
              <a:rPr lang="en-US" sz="2700">
                <a:solidFill>
                  <a:srgbClr val="000000"/>
                </a:solidFill>
                <a:latin typeface="Trebuchet MS"/>
                <a:ea typeface="Trebuchet MS"/>
                <a:cs typeface="Trebuchet MS"/>
                <a:sym typeface="Trebuchet MS"/>
              </a:rPr>
              <a:t>        super.onCreate(savedInstanceState)</a:t>
            </a:r>
          </a:p>
          <a:p>
            <a:pPr algn="l">
              <a:lnSpc>
                <a:spcPts val="3240"/>
              </a:lnSpc>
            </a:pPr>
            <a:r>
              <a:rPr lang="en-US" sz="2700">
                <a:solidFill>
                  <a:srgbClr val="000000"/>
                </a:solidFill>
                <a:latin typeface="Trebuchet MS"/>
                <a:ea typeface="Trebuchet MS"/>
                <a:cs typeface="Trebuchet MS"/>
                <a:sym typeface="Trebuchet MS"/>
              </a:rPr>
              <a:t>        databaseHelper = SurveyDatabaseHelper(this)</a:t>
            </a:r>
          </a:p>
          <a:p>
            <a:pPr algn="l">
              <a:lnSpc>
                <a:spcPts val="3240"/>
              </a:lnSpc>
            </a:pPr>
            <a:r>
              <a:rPr lang="en-US" sz="2700">
                <a:solidFill>
                  <a:srgbClr val="000000"/>
                </a:solidFill>
                <a:latin typeface="Trebuchet MS"/>
                <a:ea typeface="Trebuchet MS"/>
                <a:cs typeface="Trebuchet MS"/>
                <a:sym typeface="Trebuchet MS"/>
              </a:rPr>
              <a:t>        setContent {</a:t>
            </a:r>
          </a:p>
          <a:p>
            <a:pPr algn="l">
              <a:lnSpc>
                <a:spcPts val="3240"/>
              </a:lnSpc>
            </a:pPr>
            <a:r>
              <a:rPr lang="en-US" sz="2700">
                <a:solidFill>
                  <a:srgbClr val="000000"/>
                </a:solidFill>
                <a:latin typeface="Trebuchet MS"/>
                <a:ea typeface="Trebuchet MS"/>
                <a:cs typeface="Trebuchet MS"/>
                <a:sym typeface="Trebuchet MS"/>
              </a:rPr>
              <a:t>            FormScreen(this, databaseHelper)</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a:t>
            </a:r>
          </a:p>
          <a:p>
            <a:pPr algn="l">
              <a:lnSpc>
                <a:spcPts val="3240"/>
              </a:lnSpc>
            </a:pPr>
            <a:r>
              <a:rPr lang="en-US" sz="2700">
                <a:solidFill>
                  <a:srgbClr val="000000"/>
                </a:solidFill>
                <a:latin typeface="Trebuchet MS"/>
                <a:ea typeface="Trebuchet MS"/>
                <a:cs typeface="Trebuchet MS"/>
                <a:sym typeface="Trebuchet MS"/>
              </a:rPr>
              <a:t>@Composable</a:t>
            </a:r>
          </a:p>
          <a:p>
            <a:pPr algn="l">
              <a:lnSpc>
                <a:spcPts val="3240"/>
              </a:lnSpc>
            </a:pPr>
            <a:r>
              <a:rPr lang="en-US" sz="2700">
                <a:solidFill>
                  <a:srgbClr val="000000"/>
                </a:solidFill>
                <a:latin typeface="Trebuchet MS"/>
                <a:ea typeface="Trebuchet MS"/>
                <a:cs typeface="Trebuchet MS"/>
                <a:sym typeface="Trebuchet MS"/>
              </a:rPr>
              <a:t>fun FormScreen(context: Context, databaseHelper: SurveyDatabaseHelper) {</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Image(</a:t>
            </a:r>
          </a:p>
          <a:p>
            <a:pPr algn="l">
              <a:lnSpc>
                <a:spcPts val="3240"/>
              </a:lnSpc>
            </a:pPr>
            <a:r>
              <a:rPr lang="en-US" sz="2700">
                <a:solidFill>
                  <a:srgbClr val="000000"/>
                </a:solidFill>
                <a:latin typeface="Trebuchet MS"/>
                <a:ea typeface="Trebuchet MS"/>
                <a:cs typeface="Trebuchet MS"/>
                <a:sym typeface="Trebuchet MS"/>
              </a:rPr>
              <a:t>        painterResource(id = R.drawable.background), contentDescription = "",</a:t>
            </a:r>
          </a:p>
          <a:p>
            <a:pPr algn="l">
              <a:lnSpc>
                <a:spcPts val="3240"/>
              </a:lnSpc>
            </a:pPr>
            <a:r>
              <a:rPr lang="en-US" sz="2700">
                <a:solidFill>
                  <a:srgbClr val="000000"/>
                </a:solidFill>
                <a:latin typeface="Trebuchet MS"/>
                <a:ea typeface="Trebuchet MS"/>
                <a:cs typeface="Trebuchet MS"/>
                <a:sym typeface="Trebuchet MS"/>
              </a:rPr>
              <a:t>        alpha =0.1F,</a:t>
            </a:r>
          </a:p>
          <a:p>
            <a:pPr algn="l">
              <a:lnSpc>
                <a:spcPts val="3240"/>
              </a:lnSpc>
            </a:pPr>
            <a:r>
              <a:rPr lang="en-US" sz="2700">
                <a:solidFill>
                  <a:srgbClr val="000000"/>
                </a:solidFill>
                <a:latin typeface="Trebuchet MS"/>
                <a:ea typeface="Trebuchet MS"/>
                <a:cs typeface="Trebuchet MS"/>
                <a:sym typeface="Trebuchet MS"/>
              </a:rPr>
              <a:t>        contentScale = ContentScale.FillHeight,</a:t>
            </a:r>
          </a:p>
          <a:p>
            <a:pPr algn="l">
              <a:lnSpc>
                <a:spcPts val="3240"/>
              </a:lnSpc>
            </a:pPr>
            <a:r>
              <a:rPr lang="en-US" sz="2700">
                <a:solidFill>
                  <a:srgbClr val="000000"/>
                </a:solidFill>
                <a:latin typeface="Trebuchet MS"/>
                <a:ea typeface="Trebuchet MS"/>
                <a:cs typeface="Trebuchet MS"/>
                <a:sym typeface="Trebuchet MS"/>
              </a:rPr>
              <a:t>        modifier = Modifier.padding(top = 40.dp)</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TextBox 20" id="20"/>
          <p:cNvSpPr txBox="true"/>
          <p:nvPr/>
        </p:nvSpPr>
        <p:spPr>
          <a:xfrm rot="0">
            <a:off x="91440" y="328081"/>
            <a:ext cx="8961120" cy="8366552"/>
          </a:xfrm>
          <a:prstGeom prst="rect">
            <a:avLst/>
          </a:prstGeom>
        </p:spPr>
        <p:txBody>
          <a:bodyPr anchor="t" rtlCol="false" tIns="0" lIns="0" bIns="0" rIns="0">
            <a:spAutoFit/>
          </a:bodyPr>
          <a:lstStyle/>
          <a:p>
            <a:pPr algn="l">
              <a:lnSpc>
                <a:spcPts val="3240"/>
              </a:lnSpc>
            </a:pPr>
          </a:p>
          <a:p>
            <a:pPr algn="l">
              <a:lnSpc>
                <a:spcPts val="3240"/>
              </a:lnSpc>
            </a:pPr>
            <a:r>
              <a:rPr lang="en-US" sz="2700">
                <a:solidFill>
                  <a:srgbClr val="000000"/>
                </a:solidFill>
                <a:latin typeface="Trebuchet MS"/>
                <a:ea typeface="Trebuchet MS"/>
                <a:cs typeface="Trebuchet MS"/>
                <a:sym typeface="Trebuchet MS"/>
              </a:rPr>
              <a:t>    // Define state for form fields</a:t>
            </a:r>
          </a:p>
          <a:p>
            <a:pPr algn="l">
              <a:lnSpc>
                <a:spcPts val="3240"/>
              </a:lnSpc>
            </a:pPr>
            <a:r>
              <a:rPr lang="en-US" sz="2700">
                <a:solidFill>
                  <a:srgbClr val="000000"/>
                </a:solidFill>
                <a:latin typeface="Trebuchet MS"/>
                <a:ea typeface="Trebuchet MS"/>
                <a:cs typeface="Trebuchet MS"/>
                <a:sym typeface="Trebuchet MS"/>
              </a:rPr>
              <a:t>    var name by remember { mutableStateOf("") }</a:t>
            </a:r>
          </a:p>
          <a:p>
            <a:pPr algn="l">
              <a:lnSpc>
                <a:spcPts val="3240"/>
              </a:lnSpc>
            </a:pPr>
            <a:r>
              <a:rPr lang="en-US" sz="2700">
                <a:solidFill>
                  <a:srgbClr val="000000"/>
                </a:solidFill>
                <a:latin typeface="Trebuchet MS"/>
                <a:ea typeface="Trebuchet MS"/>
                <a:cs typeface="Trebuchet MS"/>
                <a:sym typeface="Trebuchet MS"/>
              </a:rPr>
              <a:t>    var age by remember { mutableStateOf("") }</a:t>
            </a:r>
          </a:p>
          <a:p>
            <a:pPr algn="l">
              <a:lnSpc>
                <a:spcPts val="3240"/>
              </a:lnSpc>
            </a:pPr>
            <a:r>
              <a:rPr lang="en-US" sz="2700">
                <a:solidFill>
                  <a:srgbClr val="000000"/>
                </a:solidFill>
                <a:latin typeface="Trebuchet MS"/>
                <a:ea typeface="Trebuchet MS"/>
                <a:cs typeface="Trebuchet MS"/>
                <a:sym typeface="Trebuchet MS"/>
              </a:rPr>
              <a:t>    var mobileNumber by remember { mutableStateOf("") }</a:t>
            </a:r>
          </a:p>
          <a:p>
            <a:pPr algn="l">
              <a:lnSpc>
                <a:spcPts val="3240"/>
              </a:lnSpc>
            </a:pPr>
            <a:r>
              <a:rPr lang="en-US" sz="2700">
                <a:solidFill>
                  <a:srgbClr val="000000"/>
                </a:solidFill>
                <a:latin typeface="Trebuchet MS"/>
                <a:ea typeface="Trebuchet MS"/>
                <a:cs typeface="Trebuchet MS"/>
                <a:sym typeface="Trebuchet MS"/>
              </a:rPr>
              <a:t>    var genderOptions = listOf("Male", "Female", "Other")</a:t>
            </a:r>
          </a:p>
          <a:p>
            <a:pPr algn="l">
              <a:lnSpc>
                <a:spcPts val="3240"/>
              </a:lnSpc>
            </a:pPr>
            <a:r>
              <a:rPr lang="en-US" sz="2700">
                <a:solidFill>
                  <a:srgbClr val="000000"/>
                </a:solidFill>
                <a:latin typeface="Trebuchet MS"/>
                <a:ea typeface="Trebuchet MS"/>
                <a:cs typeface="Trebuchet MS"/>
                <a:sym typeface="Trebuchet MS"/>
              </a:rPr>
              <a:t>    var selectedGender by remember { mutableStateOf("") }</a:t>
            </a:r>
          </a:p>
          <a:p>
            <a:pPr algn="l">
              <a:lnSpc>
                <a:spcPts val="3240"/>
              </a:lnSpc>
            </a:pPr>
            <a:r>
              <a:rPr lang="en-US" sz="2700">
                <a:solidFill>
                  <a:srgbClr val="000000"/>
                </a:solidFill>
                <a:latin typeface="Trebuchet MS"/>
                <a:ea typeface="Trebuchet MS"/>
                <a:cs typeface="Trebuchet MS"/>
                <a:sym typeface="Trebuchet MS"/>
              </a:rPr>
              <a:t>    var error by remember { mutableStateOf("") }</a:t>
            </a:r>
          </a:p>
          <a:p>
            <a:pPr algn="l">
              <a:lnSpc>
                <a:spcPts val="3240"/>
              </a:lnSpc>
            </a:pPr>
            <a:r>
              <a:rPr lang="en-US" sz="2700">
                <a:solidFill>
                  <a:srgbClr val="000000"/>
                </a:solidFill>
                <a:latin typeface="Trebuchet MS"/>
                <a:ea typeface="Trebuchet MS"/>
                <a:cs typeface="Trebuchet MS"/>
                <a:sym typeface="Trebuchet MS"/>
              </a:rPr>
              <a:t>    var diabeticsOptions = listOf("Diabetic", "Not Diabetic")</a:t>
            </a:r>
          </a:p>
          <a:p>
            <a:pPr algn="l">
              <a:lnSpc>
                <a:spcPts val="3240"/>
              </a:lnSpc>
            </a:pPr>
            <a:r>
              <a:rPr lang="en-US" sz="2700">
                <a:solidFill>
                  <a:srgbClr val="000000"/>
                </a:solidFill>
                <a:latin typeface="Trebuchet MS"/>
                <a:ea typeface="Trebuchet MS"/>
                <a:cs typeface="Trebuchet MS"/>
                <a:sym typeface="Trebuchet MS"/>
              </a:rPr>
              <a:t>    var selectedDiabetics by remember { mutableStateOf("") }</a:t>
            </a:r>
          </a:p>
          <a:p>
            <a:pPr algn="l">
              <a:lnSpc>
                <a:spcPts val="3240"/>
              </a:lnSpc>
            </a:pPr>
            <a:r>
              <a:rPr lang="en-US" sz="2700">
                <a:solidFill>
                  <a:srgbClr val="000000"/>
                </a:solidFill>
                <a:latin typeface="Trebuchet MS"/>
                <a:ea typeface="Trebuchet MS"/>
                <a:cs typeface="Trebuchet MS"/>
                <a:sym typeface="Trebuchet MS"/>
              </a:rPr>
              <a:t>Column(</a:t>
            </a:r>
          </a:p>
          <a:p>
            <a:pPr algn="l">
              <a:lnSpc>
                <a:spcPts val="3240"/>
              </a:lnSpc>
            </a:pPr>
            <a:r>
              <a:rPr lang="en-US" sz="2700">
                <a:solidFill>
                  <a:srgbClr val="000000"/>
                </a:solidFill>
                <a:latin typeface="Trebuchet MS"/>
                <a:ea typeface="Trebuchet MS"/>
                <a:cs typeface="Trebuchet MS"/>
                <a:sym typeface="Trebuchet MS"/>
              </a:rPr>
              <a:t>        modifier = Modifier.padding(24.dp),</a:t>
            </a:r>
          </a:p>
          <a:p>
            <a:pPr algn="l">
              <a:lnSpc>
                <a:spcPts val="3240"/>
              </a:lnSpc>
            </a:pPr>
            <a:r>
              <a:rPr lang="en-US" sz="2700">
                <a:solidFill>
                  <a:srgbClr val="000000"/>
                </a:solidFill>
                <a:latin typeface="Trebuchet MS"/>
                <a:ea typeface="Trebuchet MS"/>
                <a:cs typeface="Trebuchet MS"/>
                <a:sym typeface="Trebuchet MS"/>
              </a:rPr>
              <a:t>        horizontalAlignment = Alignment.Start,</a:t>
            </a:r>
          </a:p>
          <a:p>
            <a:pPr algn="l">
              <a:lnSpc>
                <a:spcPts val="3240"/>
              </a:lnSpc>
            </a:pPr>
            <a:r>
              <a:rPr lang="en-US" sz="2700">
                <a:solidFill>
                  <a:srgbClr val="000000"/>
                </a:solidFill>
                <a:latin typeface="Trebuchet MS"/>
                <a:ea typeface="Trebuchet MS"/>
                <a:cs typeface="Trebuchet MS"/>
                <a:sym typeface="Trebuchet MS"/>
              </a:rPr>
              <a:t>        verticalArrangement = Arrangement.SpaceEvenly</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TextBox 20" id="20"/>
          <p:cNvSpPr txBox="true"/>
          <p:nvPr/>
        </p:nvSpPr>
        <p:spPr>
          <a:xfrm rot="0">
            <a:off x="281940" y="264795"/>
            <a:ext cx="13342620" cy="10444044"/>
          </a:xfrm>
          <a:prstGeom prst="rect">
            <a:avLst/>
          </a:prstGeom>
        </p:spPr>
        <p:txBody>
          <a:bodyPr anchor="t" rtlCol="false" tIns="0" lIns="0" bIns="0" rIns="0">
            <a:spAutoFit/>
          </a:bodyPr>
          <a:lstStyle/>
          <a:p>
            <a:pPr algn="l">
              <a:lnSpc>
                <a:spcPts val="3240"/>
              </a:lnSpc>
            </a:pPr>
            <a:r>
              <a:rPr lang="en-US" sz="2700">
                <a:solidFill>
                  <a:srgbClr val="000000"/>
                </a:solidFill>
                <a:latin typeface="Trebuchet MS"/>
                <a:ea typeface="Trebuchet MS"/>
                <a:cs typeface="Trebuchet MS"/>
                <a:sym typeface="Trebuchet MS"/>
              </a:rPr>
              <a:t>{</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Text(</a:t>
            </a:r>
          </a:p>
          <a:p>
            <a:pPr algn="l">
              <a:lnSpc>
                <a:spcPts val="3240"/>
              </a:lnSpc>
            </a:pPr>
            <a:r>
              <a:rPr lang="en-US" sz="2700">
                <a:solidFill>
                  <a:srgbClr val="000000"/>
                </a:solidFill>
                <a:latin typeface="Trebuchet MS"/>
                <a:ea typeface="Trebuchet MS"/>
                <a:cs typeface="Trebuchet MS"/>
                <a:sym typeface="Trebuchet MS"/>
              </a:rPr>
              <a:t>            fontSize = 36.sp,</a:t>
            </a:r>
          </a:p>
          <a:p>
            <a:pPr algn="l">
              <a:lnSpc>
                <a:spcPts val="3240"/>
              </a:lnSpc>
            </a:pPr>
            <a:r>
              <a:rPr lang="en-US" sz="2700">
                <a:solidFill>
                  <a:srgbClr val="000000"/>
                </a:solidFill>
                <a:latin typeface="Trebuchet MS"/>
                <a:ea typeface="Trebuchet MS"/>
                <a:cs typeface="Trebuchet MS"/>
                <a:sym typeface="Trebuchet MS"/>
              </a:rPr>
              <a:t>            textAlign = TextAlign.Center,</a:t>
            </a:r>
          </a:p>
          <a:p>
            <a:pPr algn="l">
              <a:lnSpc>
                <a:spcPts val="3240"/>
              </a:lnSpc>
            </a:pPr>
            <a:r>
              <a:rPr lang="en-US" sz="2700">
                <a:solidFill>
                  <a:srgbClr val="000000"/>
                </a:solidFill>
                <a:latin typeface="Trebuchet MS"/>
                <a:ea typeface="Trebuchet MS"/>
                <a:cs typeface="Trebuchet MS"/>
                <a:sym typeface="Trebuchet MS"/>
              </a:rPr>
              <a:t>            text = "Survey on Diabetics",</a:t>
            </a:r>
          </a:p>
          <a:p>
            <a:pPr algn="l">
              <a:lnSpc>
                <a:spcPts val="3240"/>
              </a:lnSpc>
            </a:pPr>
            <a:r>
              <a:rPr lang="en-US" sz="2700">
                <a:solidFill>
                  <a:srgbClr val="000000"/>
                </a:solidFill>
                <a:latin typeface="Trebuchet MS"/>
                <a:ea typeface="Trebuchet MS"/>
                <a:cs typeface="Trebuchet MS"/>
                <a:sym typeface="Trebuchet MS"/>
              </a:rPr>
              <a:t>            color = Color(0xFF25b897)</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Spacer(modifier = Modifier.height(24.dp))</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Text(text = "Name :", fontSize = 20.sp)</a:t>
            </a:r>
          </a:p>
          <a:p>
            <a:pPr algn="l">
              <a:lnSpc>
                <a:spcPts val="3240"/>
              </a:lnSpc>
            </a:pPr>
            <a:r>
              <a:rPr lang="en-US" sz="2700">
                <a:solidFill>
                  <a:srgbClr val="000000"/>
                </a:solidFill>
                <a:latin typeface="Trebuchet MS"/>
                <a:ea typeface="Trebuchet MS"/>
                <a:cs typeface="Trebuchet MS"/>
                <a:sym typeface="Trebuchet MS"/>
              </a:rPr>
              <a:t>        TextField(</a:t>
            </a:r>
          </a:p>
          <a:p>
            <a:pPr algn="l">
              <a:lnSpc>
                <a:spcPts val="3240"/>
              </a:lnSpc>
            </a:pPr>
            <a:r>
              <a:rPr lang="en-US" sz="2700">
                <a:solidFill>
                  <a:srgbClr val="000000"/>
                </a:solidFill>
                <a:latin typeface="Trebuchet MS"/>
                <a:ea typeface="Trebuchet MS"/>
                <a:cs typeface="Trebuchet MS"/>
                <a:sym typeface="Trebuchet MS"/>
              </a:rPr>
              <a:t>            value = name,</a:t>
            </a:r>
          </a:p>
          <a:p>
            <a:pPr algn="l">
              <a:lnSpc>
                <a:spcPts val="3240"/>
              </a:lnSpc>
            </a:pPr>
            <a:r>
              <a:rPr lang="en-US" sz="2700">
                <a:solidFill>
                  <a:srgbClr val="000000"/>
                </a:solidFill>
                <a:latin typeface="Trebuchet MS"/>
                <a:ea typeface="Trebuchet MS"/>
                <a:cs typeface="Trebuchet MS"/>
                <a:sym typeface="Trebuchet MS"/>
              </a:rPr>
              <a:t>            onValueChange = { name = it },</a:t>
            </a:r>
          </a:p>
          <a:p>
            <a:pPr algn="l">
              <a:lnSpc>
                <a:spcPts val="3240"/>
              </a:lnSpc>
            </a:pPr>
            <a:r>
              <a:rPr lang="en-US" sz="2700">
                <a:solidFill>
                  <a:srgbClr val="000000"/>
                </a:solidFill>
                <a:latin typeface="Trebuchet MS"/>
                <a:ea typeface="Trebuchet MS"/>
                <a:cs typeface="Trebuchet MS"/>
                <a:sym typeface="Trebuchet MS"/>
              </a:rPr>
              <a:t>        ) Spacer(modifier = Modifier.height(14.dp))</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Text(text = "Age :", fontSize = 20.sp)</a:t>
            </a:r>
          </a:p>
          <a:p>
            <a:pPr algn="l">
              <a:lnSpc>
                <a:spcPts val="3240"/>
              </a:lnSpc>
            </a:pPr>
            <a:r>
              <a:rPr lang="en-US" sz="2700">
                <a:solidFill>
                  <a:srgbClr val="000000"/>
                </a:solidFill>
                <a:latin typeface="Trebuchet MS"/>
                <a:ea typeface="Trebuchet MS"/>
                <a:cs typeface="Trebuchet MS"/>
                <a:sym typeface="Trebuchet MS"/>
              </a:rPr>
              <a:t>        TextField(</a:t>
            </a:r>
          </a:p>
          <a:p>
            <a:pPr algn="l">
              <a:lnSpc>
                <a:spcPts val="3240"/>
              </a:lnSpc>
            </a:pPr>
            <a:r>
              <a:rPr lang="en-US" sz="2700">
                <a:solidFill>
                  <a:srgbClr val="000000"/>
                </a:solidFill>
                <a:latin typeface="Trebuchet MS"/>
                <a:ea typeface="Trebuchet MS"/>
                <a:cs typeface="Trebuchet MS"/>
                <a:sym typeface="Trebuchet MS"/>
              </a:rPr>
              <a:t>            value = age,</a:t>
            </a:r>
          </a:p>
          <a:p>
            <a:pPr algn="l">
              <a:lnSpc>
                <a:spcPts val="3240"/>
              </a:lnSpc>
            </a:pPr>
            <a:r>
              <a:rPr lang="en-US" sz="2700">
                <a:solidFill>
                  <a:srgbClr val="000000"/>
                </a:solidFill>
                <a:latin typeface="Trebuchet MS"/>
                <a:ea typeface="Trebuchet MS"/>
                <a:cs typeface="Trebuchet MS"/>
                <a:sym typeface="Trebuchet MS"/>
              </a:rPr>
              <a:t>            onValueChange = { age = it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TextBox 20" id="20"/>
          <p:cNvSpPr txBox="true"/>
          <p:nvPr/>
        </p:nvSpPr>
        <p:spPr>
          <a:xfrm rot="0">
            <a:off x="91440" y="273641"/>
            <a:ext cx="8961120" cy="8366552"/>
          </a:xfrm>
          <a:prstGeom prst="rect">
            <a:avLst/>
          </a:prstGeom>
        </p:spPr>
        <p:txBody>
          <a:bodyPr anchor="t" rtlCol="false" tIns="0" lIns="0" bIns="0" rIns="0">
            <a:spAutoFit/>
          </a:bodyPr>
          <a:lstStyle/>
          <a:p>
            <a:pPr algn="l">
              <a:lnSpc>
                <a:spcPts val="3240"/>
              </a:lnSpc>
            </a:pPr>
            <a:r>
              <a:rPr lang="en-US" sz="2700">
                <a:solidFill>
                  <a:srgbClr val="000000"/>
                </a:solidFill>
                <a:latin typeface="Trebuchet MS"/>
                <a:ea typeface="Trebuchet MS"/>
                <a:cs typeface="Trebuchet MS"/>
                <a:sym typeface="Trebuchet MS"/>
              </a:rPr>
              <a:t>Spacer(modifier = Modifier.height(14.dp))</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Text(text = "Mobile Number :", fontSize = 20.sp)</a:t>
            </a:r>
          </a:p>
          <a:p>
            <a:pPr algn="l">
              <a:lnSpc>
                <a:spcPts val="3240"/>
              </a:lnSpc>
            </a:pPr>
            <a:r>
              <a:rPr lang="en-US" sz="2700">
                <a:solidFill>
                  <a:srgbClr val="000000"/>
                </a:solidFill>
                <a:latin typeface="Trebuchet MS"/>
                <a:ea typeface="Trebuchet MS"/>
                <a:cs typeface="Trebuchet MS"/>
                <a:sym typeface="Trebuchet MS"/>
              </a:rPr>
              <a:t>        TextField(</a:t>
            </a:r>
          </a:p>
          <a:p>
            <a:pPr algn="l">
              <a:lnSpc>
                <a:spcPts val="3240"/>
              </a:lnSpc>
            </a:pPr>
            <a:r>
              <a:rPr lang="en-US" sz="2700">
                <a:solidFill>
                  <a:srgbClr val="000000"/>
                </a:solidFill>
                <a:latin typeface="Trebuchet MS"/>
                <a:ea typeface="Trebuchet MS"/>
                <a:cs typeface="Trebuchet MS"/>
                <a:sym typeface="Trebuchet MS"/>
              </a:rPr>
              <a:t>            value = mobileNumber,</a:t>
            </a:r>
          </a:p>
          <a:p>
            <a:pPr algn="l">
              <a:lnSpc>
                <a:spcPts val="3240"/>
              </a:lnSpc>
            </a:pPr>
            <a:r>
              <a:rPr lang="en-US" sz="2700">
                <a:solidFill>
                  <a:srgbClr val="000000"/>
                </a:solidFill>
                <a:latin typeface="Trebuchet MS"/>
                <a:ea typeface="Trebuchet MS"/>
                <a:cs typeface="Trebuchet MS"/>
                <a:sym typeface="Trebuchet MS"/>
              </a:rPr>
              <a:t>            onValueChange = { mobileNumber = it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Spacer(modifier = Modifier.height(14.dp))</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Text(text = "Gender :", fontSize = 20.sp)</a:t>
            </a:r>
          </a:p>
          <a:p>
            <a:pPr algn="l">
              <a:lnSpc>
                <a:spcPts val="3240"/>
              </a:lnSpc>
            </a:pPr>
            <a:r>
              <a:rPr lang="en-US" sz="2700">
                <a:solidFill>
                  <a:srgbClr val="000000"/>
                </a:solidFill>
                <a:latin typeface="Trebuchet MS"/>
                <a:ea typeface="Trebuchet MS"/>
                <a:cs typeface="Trebuchet MS"/>
                <a:sym typeface="Trebuchet MS"/>
              </a:rPr>
              <a:t>        RadioGroup(</a:t>
            </a:r>
          </a:p>
          <a:p>
            <a:pPr algn="l">
              <a:lnSpc>
                <a:spcPts val="3240"/>
              </a:lnSpc>
            </a:pPr>
            <a:r>
              <a:rPr lang="en-US" sz="2700">
                <a:solidFill>
                  <a:srgbClr val="000000"/>
                </a:solidFill>
                <a:latin typeface="Trebuchet MS"/>
                <a:ea typeface="Trebuchet MS"/>
                <a:cs typeface="Trebuchet MS"/>
                <a:sym typeface="Trebuchet MS"/>
              </a:rPr>
              <a:t>            options = genderOptions,</a:t>
            </a:r>
          </a:p>
          <a:p>
            <a:pPr algn="l">
              <a:lnSpc>
                <a:spcPts val="3240"/>
              </a:lnSpc>
            </a:pPr>
            <a:r>
              <a:rPr lang="en-US" sz="2700">
                <a:solidFill>
                  <a:srgbClr val="000000"/>
                </a:solidFill>
                <a:latin typeface="Trebuchet MS"/>
                <a:ea typeface="Trebuchet MS"/>
                <a:cs typeface="Trebuchet MS"/>
                <a:sym typeface="Trebuchet MS"/>
              </a:rPr>
              <a:t>            selectedOption = selectedGender,</a:t>
            </a:r>
          </a:p>
          <a:p>
            <a:pPr algn="l">
              <a:lnSpc>
                <a:spcPts val="3240"/>
              </a:lnSpc>
            </a:pPr>
            <a:r>
              <a:rPr lang="en-US" sz="2700">
                <a:solidFill>
                  <a:srgbClr val="000000"/>
                </a:solidFill>
                <a:latin typeface="Trebuchet MS"/>
                <a:ea typeface="Trebuchet MS"/>
                <a:cs typeface="Trebuchet MS"/>
                <a:sym typeface="Trebuchet MS"/>
              </a:rPr>
              <a:t>            onSelectedChange = { selectedGender = it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Spacer(modifier = Modifier.height(14.dp))</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Text(text = "Diabetics :", fontSize = 20.sp)</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TextBox 20" id="20"/>
          <p:cNvSpPr txBox="true"/>
          <p:nvPr/>
        </p:nvSpPr>
        <p:spPr>
          <a:xfrm rot="0">
            <a:off x="243840" y="36195"/>
            <a:ext cx="13380720" cy="9613047"/>
          </a:xfrm>
          <a:prstGeom prst="rect">
            <a:avLst/>
          </a:prstGeom>
        </p:spPr>
        <p:txBody>
          <a:bodyPr anchor="t" rtlCol="false" tIns="0" lIns="0" bIns="0" rIns="0">
            <a:spAutoFit/>
          </a:bodyPr>
          <a:lstStyle/>
          <a:p>
            <a:pPr algn="l">
              <a:lnSpc>
                <a:spcPts val="3240"/>
              </a:lnSpc>
            </a:pPr>
            <a:r>
              <a:rPr lang="en-US" sz="2700">
                <a:solidFill>
                  <a:srgbClr val="000000"/>
                </a:solidFill>
                <a:latin typeface="Trebuchet MS"/>
                <a:ea typeface="Trebuchet MS"/>
                <a:cs typeface="Trebuchet MS"/>
                <a:sym typeface="Trebuchet MS"/>
              </a:rPr>
              <a:t> RadioGroup(</a:t>
            </a:r>
          </a:p>
          <a:p>
            <a:pPr algn="l">
              <a:lnSpc>
                <a:spcPts val="3240"/>
              </a:lnSpc>
            </a:pPr>
            <a:r>
              <a:rPr lang="en-US" sz="2700">
                <a:solidFill>
                  <a:srgbClr val="000000"/>
                </a:solidFill>
                <a:latin typeface="Trebuchet MS"/>
                <a:ea typeface="Trebuchet MS"/>
                <a:cs typeface="Trebuchet MS"/>
                <a:sym typeface="Trebuchet MS"/>
              </a:rPr>
              <a:t>            options = diabeticsOptions,</a:t>
            </a:r>
          </a:p>
          <a:p>
            <a:pPr algn="l">
              <a:lnSpc>
                <a:spcPts val="3240"/>
              </a:lnSpc>
            </a:pPr>
            <a:r>
              <a:rPr lang="en-US" sz="2700">
                <a:solidFill>
                  <a:srgbClr val="000000"/>
                </a:solidFill>
                <a:latin typeface="Trebuchet MS"/>
                <a:ea typeface="Trebuchet MS"/>
                <a:cs typeface="Trebuchet MS"/>
                <a:sym typeface="Trebuchet MS"/>
              </a:rPr>
              <a:t>            selectedOption = selectedDiabetics,</a:t>
            </a:r>
          </a:p>
          <a:p>
            <a:pPr algn="l">
              <a:lnSpc>
                <a:spcPts val="3240"/>
              </a:lnSpc>
            </a:pPr>
            <a:r>
              <a:rPr lang="en-US" sz="2700">
                <a:solidFill>
                  <a:srgbClr val="000000"/>
                </a:solidFill>
                <a:latin typeface="Trebuchet MS"/>
                <a:ea typeface="Trebuchet MS"/>
                <a:cs typeface="Trebuchet MS"/>
                <a:sym typeface="Trebuchet MS"/>
              </a:rPr>
              <a:t>            onSelectedChange = { selectedDiabetics = it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 Display Submit button</a:t>
            </a:r>
          </a:p>
          <a:p>
            <a:pPr algn="l">
              <a:lnSpc>
                <a:spcPts val="3240"/>
              </a:lnSpc>
            </a:pPr>
            <a:r>
              <a:rPr lang="en-US" sz="2700">
                <a:solidFill>
                  <a:srgbClr val="000000"/>
                </a:solidFill>
                <a:latin typeface="Trebuchet MS"/>
                <a:ea typeface="Trebuchet MS"/>
                <a:cs typeface="Trebuchet MS"/>
                <a:sym typeface="Trebuchet MS"/>
              </a:rPr>
              <a:t>        Button(</a:t>
            </a:r>
          </a:p>
          <a:p>
            <a:pPr algn="l">
              <a:lnSpc>
                <a:spcPts val="3240"/>
              </a:lnSpc>
            </a:pPr>
            <a:r>
              <a:rPr lang="en-US" sz="2700">
                <a:solidFill>
                  <a:srgbClr val="000000"/>
                </a:solidFill>
                <a:latin typeface="Trebuchet MS"/>
                <a:ea typeface="Trebuchet MS"/>
                <a:cs typeface="Trebuchet MS"/>
                <a:sym typeface="Trebuchet MS"/>
              </a:rPr>
              <a:t><![CDATA[            onClick = {  if (name.isNotEmpty() && age.isNotEmpty() && mobileNumber.isNotEmpty() && ]]></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genderOptions.isNotEmpty() &amp;&amp; diabeticsOptions.isNotEmpty()) {</a:t>
            </a:r>
          </a:p>
          <a:p>
            <a:pPr algn="l">
              <a:lnSpc>
                <a:spcPts val="3240"/>
              </a:lnSpc>
            </a:pPr>
            <a:r>
              <a:rPr lang="en-US" sz="2700">
                <a:solidFill>
                  <a:srgbClr val="000000"/>
                </a:solidFill>
                <a:latin typeface="Trebuchet MS"/>
                <a:ea typeface="Trebuchet MS"/>
                <a:cs typeface="Trebuchet MS"/>
                <a:sym typeface="Trebuchet MS"/>
              </a:rPr>
              <a:t>                val survey = Survey(</a:t>
            </a:r>
          </a:p>
          <a:p>
            <a:pPr algn="l">
              <a:lnSpc>
                <a:spcPts val="3240"/>
              </a:lnSpc>
            </a:pPr>
            <a:r>
              <a:rPr lang="en-US" sz="2700">
                <a:solidFill>
                  <a:srgbClr val="000000"/>
                </a:solidFill>
                <a:latin typeface="Trebuchet MS"/>
                <a:ea typeface="Trebuchet MS"/>
                <a:cs typeface="Trebuchet MS"/>
                <a:sym typeface="Trebuchet MS"/>
              </a:rPr>
              <a:t>                    id = null,</a:t>
            </a:r>
          </a:p>
          <a:p>
            <a:pPr algn="l">
              <a:lnSpc>
                <a:spcPts val="3240"/>
              </a:lnSpc>
            </a:pPr>
            <a:r>
              <a:rPr lang="en-US" sz="2700">
                <a:solidFill>
                  <a:srgbClr val="000000"/>
                </a:solidFill>
                <a:latin typeface="Trebuchet MS"/>
                <a:ea typeface="Trebuchet MS"/>
                <a:cs typeface="Trebuchet MS"/>
                <a:sym typeface="Trebuchet MS"/>
              </a:rPr>
              <a:t>                    name = name,</a:t>
            </a:r>
          </a:p>
          <a:p>
            <a:pPr algn="l">
              <a:lnSpc>
                <a:spcPts val="3240"/>
              </a:lnSpc>
            </a:pPr>
            <a:r>
              <a:rPr lang="en-US" sz="2700">
                <a:solidFill>
                  <a:srgbClr val="000000"/>
                </a:solidFill>
                <a:latin typeface="Trebuchet MS"/>
                <a:ea typeface="Trebuchet MS"/>
                <a:cs typeface="Trebuchet MS"/>
                <a:sym typeface="Trebuchet MS"/>
              </a:rPr>
              <a:t>                    age = age,</a:t>
            </a:r>
          </a:p>
          <a:p>
            <a:pPr algn="l">
              <a:lnSpc>
                <a:spcPts val="3240"/>
              </a:lnSpc>
            </a:pPr>
            <a:r>
              <a:rPr lang="en-US" sz="2700">
                <a:solidFill>
                  <a:srgbClr val="000000"/>
                </a:solidFill>
                <a:latin typeface="Trebuchet MS"/>
                <a:ea typeface="Trebuchet MS"/>
                <a:cs typeface="Trebuchet MS"/>
                <a:sym typeface="Trebuchet MS"/>
              </a:rPr>
              <a:t>                    mobileNumber = mobileNumber,</a:t>
            </a:r>
          </a:p>
          <a:p>
            <a:pPr algn="l">
              <a:lnSpc>
                <a:spcPts val="3240"/>
              </a:lnSpc>
            </a:pPr>
            <a:r>
              <a:rPr lang="en-US" sz="2700">
                <a:solidFill>
                  <a:srgbClr val="000000"/>
                </a:solidFill>
                <a:latin typeface="Trebuchet MS"/>
                <a:ea typeface="Trebuchet MS"/>
                <a:cs typeface="Trebuchet MS"/>
                <a:sym typeface="Trebuchet MS"/>
              </a:rPr>
              <a:t>                    gender = selectedGender,</a:t>
            </a:r>
          </a:p>
          <a:p>
            <a:pPr algn="l">
              <a:lnSpc>
                <a:spcPts val="3240"/>
              </a:lnSpc>
            </a:pPr>
            <a:r>
              <a:rPr lang="en-US" sz="2700">
                <a:solidFill>
                  <a:srgbClr val="000000"/>
                </a:solidFill>
                <a:latin typeface="Trebuchet MS"/>
                <a:ea typeface="Trebuchet MS"/>
                <a:cs typeface="Trebuchet MS"/>
                <a:sym typeface="Trebuchet MS"/>
              </a:rPr>
              <a:t>                    diabetics = selectedDiabetics</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databaseHelper.insertSurvey(survey)</a:t>
            </a:r>
          </a:p>
          <a:p>
            <a:pPr algn="l">
              <a:lnSpc>
                <a:spcPts val="3240"/>
              </a:lnSpc>
            </a:pPr>
            <a:r>
              <a:rPr lang="en-US" sz="2700">
                <a:solidFill>
                  <a:srgbClr val="000000"/>
                </a:solidFill>
                <a:latin typeface="Trebuchet MS"/>
                <a:ea typeface="Trebuchet MS"/>
                <a:cs typeface="Trebuchet MS"/>
                <a:sym typeface="Trebuchet MS"/>
              </a:rPr>
              <a:t>                error = "Survey Completed"</a:t>
            </a:r>
          </a:p>
          <a:p>
            <a:pPr algn="l">
              <a:lnSpc>
                <a:spcPts val="3240"/>
              </a:lnSpc>
            </a:pPr>
          </a:p>
          <a:p>
            <a:pPr algn="l">
              <a:lnSpc>
                <a:spcPts val="3240"/>
              </a:lnSpc>
            </a:pPr>
            <a:r>
              <a:rPr lang="en-US" sz="2700">
                <a:solidFill>
                  <a:srgbClr val="000000"/>
                </a:solidFill>
                <a:latin typeface="Trebuchet MS"/>
                <a:ea typeface="Trebuchet MS"/>
                <a:cs typeface="Trebuchet MS"/>
                <a:sym typeface="Trebuchet MS"/>
              </a:rPr>
              <a:t>            }</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D9D9D9"/>
        </a:solidFill>
      </p:bgPr>
    </p:bg>
    <p:spTree>
      <p:nvGrpSpPr>
        <p:cNvPr id="1" name=""/>
        <p:cNvGrpSpPr/>
        <p:nvPr/>
      </p:nvGrpSpPr>
      <p:grpSpPr>
        <a:xfrm>
          <a:off x="0" y="0"/>
          <a:ext cx="0" cy="0"/>
          <a:chOff x="0" y="0"/>
          <a:chExt cx="0" cy="0"/>
        </a:xfrm>
      </p:grpSpPr>
      <p:sp>
        <p:nvSpPr>
          <p:cNvPr name="AutoShape 2" id="2"/>
          <p:cNvSpPr/>
          <p:nvPr/>
        </p:nvSpPr>
        <p:spPr>
          <a:xfrm rot="4791364">
            <a:off x="9738483" y="5143500"/>
            <a:ext cx="10464870" cy="0"/>
          </a:xfrm>
          <a:prstGeom prst="line">
            <a:avLst/>
          </a:prstGeom>
          <a:ln cap="rnd" w="9525">
            <a:solidFill>
              <a:srgbClr val="5FCBEF"/>
            </a:solidFill>
            <a:prstDash val="solid"/>
            <a:headEnd type="none" len="sm" w="sm"/>
            <a:tailEnd type="none" len="sm" w="sm"/>
          </a:ln>
        </p:spPr>
      </p:sp>
      <p:sp>
        <p:nvSpPr>
          <p:cNvPr name="AutoShape 3" id="3"/>
          <p:cNvSpPr/>
          <p:nvPr/>
        </p:nvSpPr>
        <p:spPr>
          <a:xfrm rot="8776573">
            <a:off x="10406482" y="7904560"/>
            <a:ext cx="8608175" cy="0"/>
          </a:xfrm>
          <a:prstGeom prst="line">
            <a:avLst/>
          </a:prstGeom>
          <a:ln cap="rnd" w="9525">
            <a:solidFill>
              <a:srgbClr val="5FCBEF"/>
            </a:solidFill>
            <a:prstDash val="solid"/>
            <a:headEnd type="none" len="sm" w="sm"/>
            <a:tailEnd type="none" len="sm" w="sm"/>
          </a:ln>
        </p:spPr>
      </p:sp>
      <p:grpSp>
        <p:nvGrpSpPr>
          <p:cNvPr name="Group 4" id="4"/>
          <p:cNvGrpSpPr/>
          <p:nvPr/>
        </p:nvGrpSpPr>
        <p:grpSpPr>
          <a:xfrm rot="0">
            <a:off x="13772214" y="-12700"/>
            <a:ext cx="4511024" cy="10299701"/>
            <a:chOff x="0" y="0"/>
            <a:chExt cx="6014698" cy="13732934"/>
          </a:xfrm>
        </p:grpSpPr>
        <p:sp>
          <p:nvSpPr>
            <p:cNvPr name="Freeform 5" id="5"/>
            <p:cNvSpPr/>
            <p:nvPr/>
          </p:nvSpPr>
          <p:spPr>
            <a:xfrm flipH="false" flipV="false" rot="0">
              <a:off x="0" y="0"/>
              <a:ext cx="6014720" cy="13732890"/>
            </a:xfrm>
            <a:custGeom>
              <a:avLst/>
              <a:gdLst/>
              <a:ahLst/>
              <a:cxnLst/>
              <a:rect r="r" b="b" t="t" l="l"/>
              <a:pathLst>
                <a:path h="13732890" w="6014720">
                  <a:moveTo>
                    <a:pt x="4091051" y="0"/>
                  </a:moveTo>
                  <a:lnTo>
                    <a:pt x="6014720" y="0"/>
                  </a:lnTo>
                  <a:lnTo>
                    <a:pt x="6014720" y="13732890"/>
                  </a:lnTo>
                  <a:lnTo>
                    <a:pt x="0" y="13732890"/>
                  </a:lnTo>
                  <a:lnTo>
                    <a:pt x="4091051" y="0"/>
                  </a:lnTo>
                  <a:close/>
                </a:path>
              </a:pathLst>
            </a:custGeom>
            <a:solidFill>
              <a:srgbClr val="5FCBEF">
                <a:alpha val="35686"/>
              </a:srgbClr>
            </a:solidFill>
          </p:spPr>
        </p:sp>
      </p:grpSp>
      <p:grpSp>
        <p:nvGrpSpPr>
          <p:cNvPr name="Group 6" id="6"/>
          <p:cNvGrpSpPr/>
          <p:nvPr/>
        </p:nvGrpSpPr>
        <p:grpSpPr>
          <a:xfrm rot="0">
            <a:off x="14405163" y="-12700"/>
            <a:ext cx="3882837" cy="10299701"/>
            <a:chOff x="0" y="0"/>
            <a:chExt cx="5177116" cy="13732934"/>
          </a:xfrm>
        </p:grpSpPr>
        <p:sp>
          <p:nvSpPr>
            <p:cNvPr name="Freeform 7" id="7"/>
            <p:cNvSpPr/>
            <p:nvPr/>
          </p:nvSpPr>
          <p:spPr>
            <a:xfrm flipH="false" flipV="false" rot="0">
              <a:off x="0" y="0"/>
              <a:ext cx="5177155" cy="13732890"/>
            </a:xfrm>
            <a:custGeom>
              <a:avLst/>
              <a:gdLst/>
              <a:ahLst/>
              <a:cxnLst/>
              <a:rect r="r" b="b" t="t" l="l"/>
              <a:pathLst>
                <a:path h="13732890" w="5177155">
                  <a:moveTo>
                    <a:pt x="0" y="0"/>
                  </a:moveTo>
                  <a:lnTo>
                    <a:pt x="5177155" y="0"/>
                  </a:lnTo>
                  <a:lnTo>
                    <a:pt x="5177155" y="13732890"/>
                  </a:lnTo>
                  <a:lnTo>
                    <a:pt x="2418969" y="13732890"/>
                  </a:lnTo>
                  <a:lnTo>
                    <a:pt x="0" y="0"/>
                  </a:lnTo>
                  <a:close/>
                </a:path>
              </a:pathLst>
            </a:custGeom>
            <a:solidFill>
              <a:srgbClr val="5FCBEF">
                <a:alpha val="19608"/>
              </a:srgbClr>
            </a:solidFill>
          </p:spPr>
        </p:sp>
      </p:grpSp>
      <p:grpSp>
        <p:nvGrpSpPr>
          <p:cNvPr name="Group 8" id="8"/>
          <p:cNvGrpSpPr/>
          <p:nvPr/>
        </p:nvGrpSpPr>
        <p:grpSpPr>
          <a:xfrm rot="0">
            <a:off x="13398499" y="4572000"/>
            <a:ext cx="4889501" cy="5715000"/>
            <a:chOff x="0" y="0"/>
            <a:chExt cx="6519334" cy="7620000"/>
          </a:xfrm>
        </p:grpSpPr>
        <p:sp>
          <p:nvSpPr>
            <p:cNvPr name="Freeform 9" id="9"/>
            <p:cNvSpPr/>
            <p:nvPr/>
          </p:nvSpPr>
          <p:spPr>
            <a:xfrm flipH="false" flipV="false" rot="0">
              <a:off x="0" y="0"/>
              <a:ext cx="6519291" cy="7620000"/>
            </a:xfrm>
            <a:custGeom>
              <a:avLst/>
              <a:gdLst/>
              <a:ahLst/>
              <a:cxnLst/>
              <a:rect r="r" b="b" t="t" l="l"/>
              <a:pathLst>
                <a:path h="7620000" w="6519291">
                  <a:moveTo>
                    <a:pt x="0" y="7620000"/>
                  </a:moveTo>
                  <a:lnTo>
                    <a:pt x="6519291" y="0"/>
                  </a:lnTo>
                  <a:lnTo>
                    <a:pt x="6519291" y="7620000"/>
                  </a:lnTo>
                  <a:close/>
                </a:path>
              </a:pathLst>
            </a:custGeom>
            <a:solidFill>
              <a:srgbClr val="17B0E4">
                <a:alpha val="65882"/>
              </a:srgbClr>
            </a:solidFill>
          </p:spPr>
        </p:sp>
      </p:grpSp>
      <p:grpSp>
        <p:nvGrpSpPr>
          <p:cNvPr name="Group 10" id="10"/>
          <p:cNvGrpSpPr/>
          <p:nvPr/>
        </p:nvGrpSpPr>
        <p:grpSpPr>
          <a:xfrm rot="0">
            <a:off x="14001750" y="-12700"/>
            <a:ext cx="4281489" cy="10299701"/>
            <a:chOff x="0" y="0"/>
            <a:chExt cx="5708652" cy="13732934"/>
          </a:xfrm>
        </p:grpSpPr>
        <p:sp>
          <p:nvSpPr>
            <p:cNvPr name="Freeform 11" id="11"/>
            <p:cNvSpPr/>
            <p:nvPr/>
          </p:nvSpPr>
          <p:spPr>
            <a:xfrm flipH="false" flipV="false" rot="0">
              <a:off x="0" y="0"/>
              <a:ext cx="5708650" cy="13732890"/>
            </a:xfrm>
            <a:custGeom>
              <a:avLst/>
              <a:gdLst/>
              <a:ahLst/>
              <a:cxnLst/>
              <a:rect r="r" b="b" t="t" l="l"/>
              <a:pathLst>
                <a:path h="13732890" w="5708650">
                  <a:moveTo>
                    <a:pt x="0" y="0"/>
                  </a:moveTo>
                  <a:lnTo>
                    <a:pt x="5708650" y="0"/>
                  </a:lnTo>
                  <a:lnTo>
                    <a:pt x="5708650" y="13732890"/>
                  </a:lnTo>
                  <a:lnTo>
                    <a:pt x="4941443" y="13732890"/>
                  </a:lnTo>
                  <a:lnTo>
                    <a:pt x="0" y="0"/>
                  </a:lnTo>
                  <a:close/>
                </a:path>
              </a:pathLst>
            </a:custGeom>
            <a:solidFill>
              <a:srgbClr val="17B0E4">
                <a:alpha val="49804"/>
              </a:srgbClr>
            </a:solidFill>
          </p:spPr>
        </p:sp>
      </p:grpSp>
      <p:grpSp>
        <p:nvGrpSpPr>
          <p:cNvPr name="Group 12" id="12"/>
          <p:cNvGrpSpPr/>
          <p:nvPr/>
        </p:nvGrpSpPr>
        <p:grpSpPr>
          <a:xfrm rot="0">
            <a:off x="16348095" y="-12700"/>
            <a:ext cx="1935141" cy="10299701"/>
            <a:chOff x="0" y="0"/>
            <a:chExt cx="2580188" cy="13732934"/>
          </a:xfrm>
        </p:grpSpPr>
        <p:sp>
          <p:nvSpPr>
            <p:cNvPr name="Freeform 13" id="13"/>
            <p:cNvSpPr/>
            <p:nvPr/>
          </p:nvSpPr>
          <p:spPr>
            <a:xfrm flipH="false" flipV="false" rot="0">
              <a:off x="0" y="0"/>
              <a:ext cx="2580259" cy="13732890"/>
            </a:xfrm>
            <a:custGeom>
              <a:avLst/>
              <a:gdLst/>
              <a:ahLst/>
              <a:cxnLst/>
              <a:rect r="r" b="b" t="t" l="l"/>
              <a:pathLst>
                <a:path h="13732890" w="2580259">
                  <a:moveTo>
                    <a:pt x="2039493" y="0"/>
                  </a:moveTo>
                  <a:lnTo>
                    <a:pt x="2580259" y="0"/>
                  </a:lnTo>
                  <a:lnTo>
                    <a:pt x="2580259" y="13732890"/>
                  </a:lnTo>
                  <a:lnTo>
                    <a:pt x="0" y="13732890"/>
                  </a:lnTo>
                  <a:lnTo>
                    <a:pt x="2039493" y="0"/>
                  </a:lnTo>
                  <a:close/>
                </a:path>
              </a:pathLst>
            </a:custGeom>
            <a:solidFill>
              <a:srgbClr val="2E83C3">
                <a:alpha val="69804"/>
              </a:srgbClr>
            </a:solidFill>
          </p:spPr>
        </p:sp>
      </p:grpSp>
      <p:grpSp>
        <p:nvGrpSpPr>
          <p:cNvPr name="Group 14" id="14"/>
          <p:cNvGrpSpPr/>
          <p:nvPr/>
        </p:nvGrpSpPr>
        <p:grpSpPr>
          <a:xfrm rot="0">
            <a:off x="16408499" y="-12700"/>
            <a:ext cx="1874737" cy="10299701"/>
            <a:chOff x="0" y="0"/>
            <a:chExt cx="2499650" cy="13732934"/>
          </a:xfrm>
        </p:grpSpPr>
        <p:sp>
          <p:nvSpPr>
            <p:cNvPr name="Freeform 15" id="15"/>
            <p:cNvSpPr/>
            <p:nvPr/>
          </p:nvSpPr>
          <p:spPr>
            <a:xfrm flipH="false" flipV="false" rot="0">
              <a:off x="0" y="0"/>
              <a:ext cx="2499614" cy="13732890"/>
            </a:xfrm>
            <a:custGeom>
              <a:avLst/>
              <a:gdLst/>
              <a:ahLst/>
              <a:cxnLst/>
              <a:rect r="r" b="b" t="t" l="l"/>
              <a:pathLst>
                <a:path h="13732890" w="2499614">
                  <a:moveTo>
                    <a:pt x="0" y="0"/>
                  </a:moveTo>
                  <a:lnTo>
                    <a:pt x="2499614" y="0"/>
                  </a:lnTo>
                  <a:lnTo>
                    <a:pt x="2499614" y="13732890"/>
                  </a:lnTo>
                  <a:lnTo>
                    <a:pt x="2218817" y="13732890"/>
                  </a:lnTo>
                  <a:lnTo>
                    <a:pt x="0" y="0"/>
                  </a:lnTo>
                  <a:close/>
                </a:path>
              </a:pathLst>
            </a:custGeom>
            <a:solidFill>
              <a:srgbClr val="236292">
                <a:alpha val="80000"/>
              </a:srgbClr>
            </a:solidFill>
          </p:spPr>
        </p:sp>
      </p:grpSp>
      <p:grpSp>
        <p:nvGrpSpPr>
          <p:cNvPr name="Group 16" id="16"/>
          <p:cNvGrpSpPr/>
          <p:nvPr/>
        </p:nvGrpSpPr>
        <p:grpSpPr>
          <a:xfrm rot="0">
            <a:off x="15557499" y="5384800"/>
            <a:ext cx="2725738" cy="4902200"/>
            <a:chOff x="0" y="0"/>
            <a:chExt cx="3634318" cy="6536266"/>
          </a:xfrm>
        </p:grpSpPr>
        <p:sp>
          <p:nvSpPr>
            <p:cNvPr name="Freeform 17" id="17"/>
            <p:cNvSpPr/>
            <p:nvPr/>
          </p:nvSpPr>
          <p:spPr>
            <a:xfrm flipH="false" flipV="false" rot="0">
              <a:off x="0" y="0"/>
              <a:ext cx="3634359" cy="6536309"/>
            </a:xfrm>
            <a:custGeom>
              <a:avLst/>
              <a:gdLst/>
              <a:ahLst/>
              <a:cxnLst/>
              <a:rect r="r" b="b" t="t" l="l"/>
              <a:pathLst>
                <a:path h="6536309" w="3634359">
                  <a:moveTo>
                    <a:pt x="0" y="6536309"/>
                  </a:moveTo>
                  <a:lnTo>
                    <a:pt x="3634359" y="0"/>
                  </a:lnTo>
                  <a:lnTo>
                    <a:pt x="3634359" y="6536309"/>
                  </a:lnTo>
                  <a:close/>
                </a:path>
              </a:pathLst>
            </a:custGeom>
            <a:solidFill>
              <a:srgbClr val="17B0E4">
                <a:alpha val="65882"/>
              </a:srgbClr>
            </a:solidFill>
          </p:spPr>
        </p:sp>
      </p:grpSp>
      <p:grpSp>
        <p:nvGrpSpPr>
          <p:cNvPr name="Group 18" id="18"/>
          <p:cNvGrpSpPr/>
          <p:nvPr/>
        </p:nvGrpSpPr>
        <p:grpSpPr>
          <a:xfrm rot="0">
            <a:off x="0" y="6019800"/>
            <a:ext cx="673100" cy="4267200"/>
            <a:chOff x="0" y="0"/>
            <a:chExt cx="897466" cy="5689600"/>
          </a:xfrm>
        </p:grpSpPr>
        <p:sp>
          <p:nvSpPr>
            <p:cNvPr name="Freeform 19" id="19"/>
            <p:cNvSpPr/>
            <p:nvPr/>
          </p:nvSpPr>
          <p:spPr>
            <a:xfrm flipH="false" flipV="false" rot="0">
              <a:off x="0" y="0"/>
              <a:ext cx="897509" cy="5689600"/>
            </a:xfrm>
            <a:custGeom>
              <a:avLst/>
              <a:gdLst/>
              <a:ahLst/>
              <a:cxnLst/>
              <a:rect r="r" b="b" t="t" l="l"/>
              <a:pathLst>
                <a:path h="5689600" w="897509">
                  <a:moveTo>
                    <a:pt x="0" y="5689600"/>
                  </a:moveTo>
                  <a:lnTo>
                    <a:pt x="0" y="0"/>
                  </a:lnTo>
                  <a:lnTo>
                    <a:pt x="897509" y="5689600"/>
                  </a:lnTo>
                  <a:close/>
                </a:path>
              </a:pathLst>
            </a:custGeom>
            <a:solidFill>
              <a:srgbClr val="5FCBEF">
                <a:alpha val="69804"/>
              </a:srgbClr>
            </a:solidFill>
          </p:spPr>
        </p:sp>
      </p:grpSp>
      <p:sp>
        <p:nvSpPr>
          <p:cNvPr name="TextBox 20" id="20"/>
          <p:cNvSpPr txBox="true"/>
          <p:nvPr/>
        </p:nvSpPr>
        <p:spPr>
          <a:xfrm rot="0">
            <a:off x="91440" y="36197"/>
            <a:ext cx="13533120" cy="10028546"/>
          </a:xfrm>
          <a:prstGeom prst="rect">
            <a:avLst/>
          </a:prstGeom>
        </p:spPr>
        <p:txBody>
          <a:bodyPr anchor="t" rtlCol="false" tIns="0" lIns="0" bIns="0" rIns="0">
            <a:spAutoFit/>
          </a:bodyPr>
          <a:lstStyle/>
          <a:p>
            <a:pPr algn="l">
              <a:lnSpc>
                <a:spcPts val="3240"/>
              </a:lnSpc>
            </a:pPr>
            <a:r>
              <a:rPr lang="en-US" sz="2700">
                <a:solidFill>
                  <a:srgbClr val="000000"/>
                </a:solidFill>
                <a:latin typeface="Trebuchet MS"/>
                <a:ea typeface="Trebuchet MS"/>
                <a:cs typeface="Trebuchet MS"/>
                <a:sym typeface="Trebuchet MS"/>
              </a:rPr>
              <a:t> else {</a:t>
            </a:r>
          </a:p>
          <a:p>
            <a:pPr algn="l">
              <a:lnSpc>
                <a:spcPts val="3240"/>
              </a:lnSpc>
            </a:pPr>
            <a:r>
              <a:rPr lang="en-US" sz="2700">
                <a:solidFill>
                  <a:srgbClr val="000000"/>
                </a:solidFill>
                <a:latin typeface="Trebuchet MS"/>
                <a:ea typeface="Trebuchet MS"/>
                <a:cs typeface="Trebuchet MS"/>
                <a:sym typeface="Trebuchet MS"/>
              </a:rPr>
              <a:t>                error = "Please fill all fields"</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colors = ButtonDefaults.buttonColors(backgroundColor = Color(0xFF84adb8)),</a:t>
            </a:r>
          </a:p>
          <a:p>
            <a:pPr algn="l">
              <a:lnSpc>
                <a:spcPts val="3240"/>
              </a:lnSpc>
            </a:pPr>
            <a:r>
              <a:rPr lang="en-US" sz="2700">
                <a:solidFill>
                  <a:srgbClr val="000000"/>
                </a:solidFill>
                <a:latin typeface="Trebuchet MS"/>
                <a:ea typeface="Trebuchet MS"/>
                <a:cs typeface="Trebuchet MS"/>
                <a:sym typeface="Trebuchet MS"/>
              </a:rPr>
              <a:t>            modifier = Modifier.padding(start = 70.dp).size(height = 60.dp, width = 200.dp)</a:t>
            </a:r>
          </a:p>
          <a:p>
            <a:pPr algn="l">
              <a:lnSpc>
                <a:spcPts val="3240"/>
              </a:lnSpc>
            </a:pPr>
            <a:r>
              <a:rPr lang="en-US" sz="2700">
                <a:solidFill>
                  <a:srgbClr val="000000"/>
                </a:solidFill>
                <a:latin typeface="Trebuchet MS"/>
                <a:ea typeface="Trebuchet MS"/>
                <a:cs typeface="Trebuchet MS"/>
                <a:sym typeface="Trebuchet MS"/>
              </a:rPr>
              <a:t>        ) {</a:t>
            </a:r>
          </a:p>
          <a:p>
            <a:pPr algn="l">
              <a:lnSpc>
                <a:spcPts val="3240"/>
              </a:lnSpc>
            </a:pPr>
            <a:r>
              <a:rPr lang="en-US" sz="2700">
                <a:solidFill>
                  <a:srgbClr val="000000"/>
                </a:solidFill>
                <a:latin typeface="Trebuchet MS"/>
                <a:ea typeface="Trebuchet MS"/>
                <a:cs typeface="Trebuchet MS"/>
                <a:sym typeface="Trebuchet MS"/>
              </a:rPr>
              <a:t>            Text(text = "Submit")</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a:t>
            </a:r>
          </a:p>
          <a:p>
            <a:pPr algn="l">
              <a:lnSpc>
                <a:spcPts val="3240"/>
              </a:lnSpc>
            </a:pPr>
            <a:r>
              <a:rPr lang="en-US" sz="2700">
                <a:solidFill>
                  <a:srgbClr val="000000"/>
                </a:solidFill>
                <a:latin typeface="Trebuchet MS"/>
                <a:ea typeface="Trebuchet MS"/>
                <a:cs typeface="Trebuchet MS"/>
                <a:sym typeface="Trebuchet MS"/>
              </a:rPr>
              <a:t>@Composable</a:t>
            </a:r>
          </a:p>
          <a:p>
            <a:pPr algn="l">
              <a:lnSpc>
                <a:spcPts val="3240"/>
              </a:lnSpc>
            </a:pPr>
            <a:r>
              <a:rPr lang="en-US" sz="2700">
                <a:solidFill>
                  <a:srgbClr val="000000"/>
                </a:solidFill>
                <a:latin typeface="Trebuchet MS"/>
                <a:ea typeface="Trebuchet MS"/>
                <a:cs typeface="Trebuchet MS"/>
                <a:sym typeface="Trebuchet MS"/>
              </a:rPr>
              <a:t>fun RadioGroup(</a:t>
            </a:r>
          </a:p>
          <a:p>
            <a:pPr algn="l">
              <a:lnSpc>
                <a:spcPts val="3240"/>
              </a:lnSpc>
            </a:pPr>
            <a:r>
              <a:rPr lang="en-US" sz="2700">
                <a:solidFill>
                  <a:srgbClr val="000000"/>
                </a:solidFill>
                <a:latin typeface="Trebuchet MS"/>
                <a:ea typeface="Trebuchet MS"/>
                <a:cs typeface="Trebuchet MS"/>
                <a:sym typeface="Trebuchet MS"/>
              </a:rPr>
              <a:t>    options: List&lt;String&gt;,</a:t>
            </a:r>
          </a:p>
          <a:p>
            <a:pPr algn="l">
              <a:lnSpc>
                <a:spcPts val="3240"/>
              </a:lnSpc>
            </a:pPr>
            <a:r>
              <a:rPr lang="en-US" sz="2700">
                <a:solidFill>
                  <a:srgbClr val="000000"/>
                </a:solidFill>
                <a:latin typeface="Trebuchet MS"/>
                <a:ea typeface="Trebuchet MS"/>
                <a:cs typeface="Trebuchet MS"/>
                <a:sym typeface="Trebuchet MS"/>
              </a:rPr>
              <a:t>    selectedOption: String?,</a:t>
            </a:r>
          </a:p>
          <a:p>
            <a:pPr algn="l">
              <a:lnSpc>
                <a:spcPts val="3240"/>
              </a:lnSpc>
            </a:pPr>
            <a:r>
              <a:rPr lang="en-US" sz="2700">
                <a:solidFill>
                  <a:srgbClr val="000000"/>
                </a:solidFill>
                <a:latin typeface="Trebuchet MS"/>
                <a:ea typeface="Trebuchet MS"/>
                <a:cs typeface="Trebuchet MS"/>
                <a:sym typeface="Trebuchet MS"/>
              </a:rPr>
              <a:t>    onSelectedChange: (String) -&gt; Unit</a:t>
            </a:r>
          </a:p>
          <a:p>
            <a:pPr algn="l">
              <a:lnSpc>
                <a:spcPts val="3240"/>
              </a:lnSpc>
            </a:pPr>
            <a:r>
              <a:rPr lang="en-US" sz="2700">
                <a:solidFill>
                  <a:srgbClr val="000000"/>
                </a:solidFill>
                <a:latin typeface="Trebuchet MS"/>
                <a:ea typeface="Trebuchet MS"/>
                <a:cs typeface="Trebuchet MS"/>
                <a:sym typeface="Trebuchet MS"/>
              </a:rPr>
              <a:t>) {</a:t>
            </a:r>
          </a:p>
          <a:p>
            <a:pPr algn="l">
              <a:lnSpc>
                <a:spcPts val="3240"/>
              </a:lnSpc>
            </a:pPr>
            <a:r>
              <a:rPr lang="en-US" sz="2700">
                <a:solidFill>
                  <a:srgbClr val="000000"/>
                </a:solidFill>
                <a:latin typeface="Trebuchet MS"/>
                <a:ea typeface="Trebuchet MS"/>
                <a:cs typeface="Trebuchet MS"/>
                <a:sym typeface="Trebuchet MS"/>
              </a:rPr>
              <a:t>    Column {</a:t>
            </a:r>
          </a:p>
          <a:p>
            <a:pPr algn="l">
              <a:lnSpc>
                <a:spcPts val="3240"/>
              </a:lnSpc>
            </a:pPr>
            <a:r>
              <a:rPr lang="en-US" sz="2700">
                <a:solidFill>
                  <a:srgbClr val="000000"/>
                </a:solidFill>
                <a:latin typeface="Trebuchet MS"/>
                <a:ea typeface="Trebuchet MS"/>
                <a:cs typeface="Trebuchet MS"/>
                <a:sym typeface="Trebuchet MS"/>
              </a:rPr>
              <a:t>        options.forEach { option -&gt;</a:t>
            </a:r>
          </a:p>
          <a:p>
            <a:pPr algn="l">
              <a:lnSpc>
                <a:spcPts val="3240"/>
              </a:lnSpc>
            </a:pPr>
            <a:r>
              <a:rPr lang="en-US" sz="2700">
                <a:solidFill>
                  <a:srgbClr val="000000"/>
                </a:solidFill>
                <a:latin typeface="Trebuchet MS"/>
                <a:ea typeface="Trebuchet MS"/>
                <a:cs typeface="Trebuchet MS"/>
                <a:sym typeface="Trebuchet MS"/>
              </a:rPr>
              <a:t>            Row(</a:t>
            </a:r>
          </a:p>
          <a:p>
            <a:pPr algn="l">
              <a:lnSpc>
                <a:spcPts val="3240"/>
              </a:lnSpc>
            </a:pPr>
            <a:r>
              <a:rPr lang="en-US" sz="2700">
                <a:solidFill>
                  <a:srgbClr val="000000"/>
                </a:solidFill>
                <a:latin typeface="Trebuchet MS"/>
                <a:ea typeface="Trebuchet MS"/>
                <a:cs typeface="Trebuchet MS"/>
                <a:sym typeface="Trebuchet MS"/>
              </a:rPr>
              <a:t>                Modifier</a:t>
            </a:r>
          </a:p>
          <a:p>
            <a:pPr algn="l">
              <a:lnSpc>
                <a:spcPts val="3240"/>
              </a:lnSpc>
            </a:pPr>
            <a:r>
              <a:rPr lang="en-US" sz="2700">
                <a:solidFill>
                  <a:srgbClr val="000000"/>
                </a:solidFill>
                <a:latin typeface="Trebuchet MS"/>
                <a:ea typeface="Trebuchet MS"/>
                <a:cs typeface="Trebuchet MS"/>
                <a:sym typeface="Trebuchet MS"/>
              </a:rPr>
              <a:t>                    .fillMaxWidth()</a:t>
            </a:r>
          </a:p>
          <a:p>
            <a:pPr algn="l">
              <a:lnSpc>
                <a:spcPts val="3240"/>
              </a:lnSpc>
            </a:pPr>
            <a:r>
              <a:rPr lang="en-US" sz="2700">
                <a:solidFill>
                  <a:srgbClr val="000000"/>
                </a:solidFill>
                <a:latin typeface="Trebuchet MS"/>
                <a:ea typeface="Trebuchet MS"/>
                <a:cs typeface="Trebuchet MS"/>
                <a:sym typeface="Trebuchet MS"/>
              </a:rPr>
              <a:t>                    .padding(horizontal = 5.dp)</a:t>
            </a:r>
          </a:p>
          <a:p>
            <a:pPr algn="l">
              <a:lnSpc>
                <a:spcPts val="3240"/>
              </a:lnSpc>
            </a:pPr>
            <a:r>
              <a:rPr lang="en-US" sz="2700">
                <a:solidFill>
                  <a:srgbClr val="000000"/>
                </a:solidFill>
                <a:latin typeface="Trebuchet MS"/>
                <a:ea typeface="Trebuchet MS"/>
                <a:cs typeface="Trebuchet MS"/>
                <a:sym typeface="Trebuchet MS"/>
              </a:rPr>
              <a: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DAGWjX11h30</dc:identifier>
  <dcterms:modified xsi:type="dcterms:W3CDTF">2011-08-01T06:04:30Z</dcterms:modified>
  <cp:revision>1</cp:revision>
  <dc:title>A Demonstration Of Text Input And Validation With Android Compose.pptx</dc:title>
</cp:coreProperties>
</file>

<file path=docProps/thumbnail.jpeg>
</file>